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9" r:id="rId8"/>
    <p:sldId id="267" r:id="rId9"/>
    <p:sldId id="264" r:id="rId10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38" d="100"/>
          <a:sy n="38" d="100"/>
        </p:scale>
        <p:origin x="-1050" y="-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2293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3008158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9381267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5921043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7386639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7489273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420878280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00645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274879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575483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6866659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025630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9311025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638956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869952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083313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9E3AE2-AE1A-4D96-BF65-E56D81755B16}" type="datetimeFigureOut">
              <a:rPr lang="ru-RU" smtClean="0"/>
              <a:pPr/>
              <a:t>15.01.2026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E055709-56AC-4408-A34B-4C0D708F02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38023068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405083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ПСИХОЛО-ПЕДАГОГИЧЕСКОЕ СОПРОВОЖДЕНИЕ ЕНТ УЧАЩИХСЯ, РОДИТЕЛЕЙ И ПЕДАГОГОВ</a:t>
            </a:r>
            <a:br>
              <a:rPr lang="ru-RU" dirty="0" smtClean="0">
                <a:solidFill>
                  <a:srgbClr val="00B050"/>
                </a:solidFill>
              </a:rPr>
            </a:br>
            <a:endParaRPr lang="ru-RU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2363822"/>
          </a:xfrm>
        </p:spPr>
        <p:txBody>
          <a:bodyPr>
            <a:normAutofit/>
          </a:bodyPr>
          <a:lstStyle/>
          <a:p>
            <a:pPr algn="ctr"/>
            <a:endParaRPr lang="ru-RU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556341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609600"/>
            <a:ext cx="12191999" cy="942109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00B050"/>
                </a:solidFill>
              </a:rPr>
              <a:t>Особенности проведения ЕНТ в 2019 – 2020</a:t>
            </a:r>
            <a:br>
              <a:rPr lang="ru-RU" sz="3200" dirty="0" smtClean="0">
                <a:solidFill>
                  <a:srgbClr val="00B050"/>
                </a:solidFill>
              </a:rPr>
            </a:br>
            <a:r>
              <a:rPr lang="ru-RU" sz="3200" dirty="0" smtClean="0">
                <a:solidFill>
                  <a:srgbClr val="00B050"/>
                </a:solidFill>
              </a:rPr>
              <a:t> учебном году</a:t>
            </a:r>
            <a:endParaRPr lang="ru-RU" sz="3200" dirty="0">
              <a:solidFill>
                <a:srgbClr val="00B05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77334" y="1698171"/>
            <a:ext cx="11325979" cy="4455886"/>
          </a:xfrm>
        </p:spPr>
        <p:txBody>
          <a:bodyPr>
            <a:normAutofit fontScale="85000" lnSpcReduction="10000"/>
          </a:bodyPr>
          <a:lstStyle/>
          <a:p>
            <a:pPr marL="457200" indent="-457200">
              <a:buFontTx/>
              <a:buChar char="-"/>
            </a:pPr>
            <a:endParaRPr lang="ru-RU" sz="2800" dirty="0" smtClean="0"/>
          </a:p>
          <a:p>
            <a:pPr marL="457200" indent="-457200">
              <a:buFontTx/>
              <a:buChar char="-"/>
            </a:pPr>
            <a:endParaRPr lang="ru-RU" sz="2800" dirty="0"/>
          </a:p>
          <a:p>
            <a:r>
              <a:rPr lang="ru-RU" sz="3500" dirty="0">
                <a:solidFill>
                  <a:srgbClr val="00B050"/>
                </a:solidFill>
              </a:rPr>
              <a:t> </a:t>
            </a:r>
            <a:r>
              <a:rPr lang="ru-RU" sz="3500" dirty="0" smtClean="0">
                <a:solidFill>
                  <a:srgbClr val="00B050"/>
                </a:solidFill>
              </a:rPr>
              <a:t>   -Дата проведения: 26.06. 2020.- 05.07.2020.</a:t>
            </a:r>
          </a:p>
          <a:p>
            <a:pPr marL="457200" indent="-457200">
              <a:buFontTx/>
              <a:buChar char="-"/>
            </a:pPr>
            <a:r>
              <a:rPr lang="ru-RU" sz="3500" dirty="0" smtClean="0">
                <a:solidFill>
                  <a:srgbClr val="00B050"/>
                </a:solidFill>
              </a:rPr>
              <a:t>-ЕНТ сдают для поступления в ВУЗ;</a:t>
            </a:r>
          </a:p>
          <a:p>
            <a:pPr marL="457200" indent="-457200">
              <a:buFontTx/>
              <a:buChar char="-"/>
            </a:pPr>
            <a:r>
              <a:rPr lang="ru-RU" sz="3500" dirty="0" smtClean="0">
                <a:solidFill>
                  <a:srgbClr val="00B050"/>
                </a:solidFill>
              </a:rPr>
              <a:t>-Запрещено приносить с собой шпаргалки, смартфоны(кроме питьевой воды, яблока или шоколадки). Иначе работа учащегося будет аннулирована.</a:t>
            </a:r>
          </a:p>
          <a:p>
            <a:pPr marL="457200" indent="-457200">
              <a:buFontTx/>
              <a:buChar char="-"/>
            </a:pPr>
            <a:r>
              <a:rPr lang="ru-RU" sz="3500" dirty="0" smtClean="0">
                <a:solidFill>
                  <a:srgbClr val="00B050"/>
                </a:solidFill>
              </a:rPr>
              <a:t>-Все видеозаписи анализируются до 25.08.2020 г.</a:t>
            </a:r>
          </a:p>
          <a:p>
            <a:pPr marL="457200" indent="-457200">
              <a:buFontTx/>
              <a:buChar char="-"/>
            </a:pPr>
            <a:r>
              <a:rPr lang="ru-RU" sz="3500" dirty="0" smtClean="0">
                <a:solidFill>
                  <a:srgbClr val="00B050"/>
                </a:solidFill>
              </a:rPr>
              <a:t>-Присутствие на ЕНТ независимой группы наблюдателей .</a:t>
            </a:r>
          </a:p>
          <a:p>
            <a:pPr marL="457200" indent="-457200">
              <a:buFontTx/>
              <a:buChar char="-"/>
            </a:pPr>
            <a:endParaRPr lang="ru-RU" sz="3500" dirty="0">
              <a:solidFill>
                <a:srgbClr val="00B050"/>
              </a:solidFill>
            </a:endParaRPr>
          </a:p>
          <a:p>
            <a:pPr algn="ctr"/>
            <a:endParaRPr lang="ru-RU" sz="2800" dirty="0" smtClean="0"/>
          </a:p>
          <a:p>
            <a:pPr algn="ctr"/>
            <a:endParaRPr lang="ru-RU" sz="2800" dirty="0"/>
          </a:p>
          <a:p>
            <a:pPr algn="ctr"/>
            <a:endParaRPr lang="ru-RU" sz="2800" dirty="0"/>
          </a:p>
        </p:txBody>
      </p:sp>
    </p:spTree>
    <p:extLst>
      <p:ext uri="{BB962C8B-B14F-4D97-AF65-F5344CB8AC3E}">
        <p14:creationId xmlns="" xmlns:p14="http://schemas.microsoft.com/office/powerpoint/2010/main" val="9333404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07067" y="304800"/>
            <a:ext cx="7766936" cy="1640114"/>
          </a:xfrm>
        </p:spPr>
        <p:txBody>
          <a:bodyPr/>
          <a:lstStyle/>
          <a:p>
            <a:pPr algn="ctr"/>
            <a:r>
              <a:rPr lang="ru-RU" sz="3600" dirty="0" smtClean="0">
                <a:solidFill>
                  <a:srgbClr val="00B050"/>
                </a:solidFill>
              </a:rPr>
              <a:t>Задача психологов:</a:t>
            </a:r>
            <a:br>
              <a:rPr lang="ru-RU" sz="3600" dirty="0" smtClean="0">
                <a:solidFill>
                  <a:srgbClr val="00B050"/>
                </a:solidFill>
              </a:rPr>
            </a:br>
            <a:r>
              <a:rPr lang="ru-RU" sz="3600" dirty="0">
                <a:solidFill>
                  <a:srgbClr val="00B050"/>
                </a:solidFill>
              </a:rPr>
              <a:t/>
            </a:r>
            <a:br>
              <a:rPr lang="ru-RU" sz="3600" dirty="0">
                <a:solidFill>
                  <a:srgbClr val="00B050"/>
                </a:solidFill>
              </a:rPr>
            </a:br>
            <a:endParaRPr lang="ru-RU" sz="3600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57943" y="972457"/>
            <a:ext cx="10653486" cy="5123543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rgbClr val="00B050"/>
                </a:solidFill>
              </a:rPr>
              <a:t>Учить учащихся формировать в себе психологические характеристики для сдачи ЕНТ:</a:t>
            </a:r>
          </a:p>
          <a:p>
            <a:pPr marL="342900" indent="-342900" algn="l">
              <a:buAutoNum type="arabicParenR"/>
            </a:pPr>
            <a:r>
              <a:rPr lang="ru-RU" sz="2800" dirty="0" smtClean="0">
                <a:solidFill>
                  <a:srgbClr val="00B050"/>
                </a:solidFill>
              </a:rPr>
              <a:t>Гибкость </a:t>
            </a:r>
          </a:p>
          <a:p>
            <a:pPr marL="342900" indent="-342900" algn="l">
              <a:buAutoNum type="arabicParenR"/>
            </a:pPr>
            <a:r>
              <a:rPr lang="ru-RU" sz="2800" dirty="0" smtClean="0">
                <a:solidFill>
                  <a:srgbClr val="00B050"/>
                </a:solidFill>
              </a:rPr>
              <a:t>Концентрация внимания</a:t>
            </a:r>
          </a:p>
          <a:p>
            <a:pPr marL="342900" indent="-342900" algn="l">
              <a:buAutoNum type="arabicParenR"/>
            </a:pPr>
            <a:r>
              <a:rPr lang="ru-RU" sz="2800" dirty="0" smtClean="0">
                <a:solidFill>
                  <a:srgbClr val="00B050"/>
                </a:solidFill>
              </a:rPr>
              <a:t>Высокий уровень организации внимания</a:t>
            </a:r>
          </a:p>
          <a:p>
            <a:pPr marL="342900" indent="-342900" algn="l">
              <a:buAutoNum type="arabicParenR"/>
            </a:pPr>
            <a:r>
              <a:rPr lang="ru-RU" sz="2800" dirty="0" smtClean="0">
                <a:solidFill>
                  <a:srgbClr val="00B050"/>
                </a:solidFill>
              </a:rPr>
              <a:t>Мотивацию на достижение успеха</a:t>
            </a:r>
          </a:p>
          <a:p>
            <a:pPr marL="342900" indent="-342900" algn="l">
              <a:buAutoNum type="arabicParenR"/>
            </a:pPr>
            <a:r>
              <a:rPr lang="ru-RU" sz="2800" dirty="0" smtClean="0">
                <a:solidFill>
                  <a:srgbClr val="00B050"/>
                </a:solidFill>
              </a:rPr>
              <a:t>Высокую  стрессоустойчивость</a:t>
            </a:r>
          </a:p>
          <a:p>
            <a:pPr marL="342900" indent="-342900" algn="l">
              <a:buAutoNum type="arabicParenR"/>
            </a:pPr>
            <a:r>
              <a:rPr lang="ru-RU" sz="2800" dirty="0" smtClean="0">
                <a:solidFill>
                  <a:srgbClr val="00B050"/>
                </a:solidFill>
              </a:rPr>
              <a:t>Структурированность мышления</a:t>
            </a:r>
            <a:endParaRPr lang="ru-RU" sz="2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906808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1"/>
            <a:ext cx="12191999" cy="4862287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Советы родителям: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 smtClean="0">
                <a:solidFill>
                  <a:srgbClr val="00B050"/>
                </a:solidFill>
              </a:rPr>
              <a:t/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0629" y="1625600"/>
            <a:ext cx="12061370" cy="5232400"/>
          </a:xfrm>
        </p:spPr>
        <p:txBody>
          <a:bodyPr>
            <a:normAutofit/>
          </a:bodyPr>
          <a:lstStyle/>
          <a:p>
            <a:pPr marL="342900" indent="-342900" algn="l">
              <a:buAutoNum type="arabicParenR"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Обеспечить подростку  необходимые условия для подготовки к ЕНТ;</a:t>
            </a:r>
          </a:p>
          <a:p>
            <a:pPr marL="342900" indent="-342900" algn="l">
              <a:buAutoNum type="arabicParenR"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Следить за соблюдением режима дня, калорийного  питания (3-4 раза день, в меню должна быть рыба, орехи, белки, мед ) и полноценного сна подростка;</a:t>
            </a:r>
          </a:p>
          <a:p>
            <a:pPr marL="342900" indent="-342900" algn="l">
              <a:buAutoNum type="arabicParenR"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Всячески поддерживать подростка в любой ситуации (в случае успеха или неуспеха), создать установку «Ты сможешь это сделать».</a:t>
            </a:r>
          </a:p>
          <a:p>
            <a:pPr marL="342900" indent="-342900" algn="l">
              <a:buAutoNum type="arabicParenR"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Не предъявлять чрезмерных требований к подростку, что может ослабить степень любви к родителям. Это за собой влечет ослабление когнитивных функций : памяти, мышления, концентрации внимания.</a:t>
            </a:r>
          </a:p>
          <a:p>
            <a:pPr marL="342900" indent="-342900" algn="l">
              <a:buAutoNum type="arabicParenR"/>
            </a:pP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Разработать вместе с подростком «План Б» (что я буду делать, если не наберу проходной балл , сдам ЕНТ неудачно?) Рекомендуется проигрывать ситуацию неудачи, например: А что бы я сделал дальше?</a:t>
            </a:r>
          </a:p>
          <a:p>
            <a:pPr marL="342900" indent="-342900" algn="l">
              <a:buAutoNum type="arabicParenR"/>
            </a:pP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280193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-1"/>
            <a:ext cx="12191999" cy="4339771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Советы педагогам, классным руководителям:</a:t>
            </a:r>
            <a:br>
              <a:rPr lang="ru-RU" dirty="0" smtClean="0">
                <a:solidFill>
                  <a:srgbClr val="00B05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930400"/>
            <a:ext cx="12191999" cy="4927599"/>
          </a:xfrm>
        </p:spPr>
        <p:txBody>
          <a:bodyPr>
            <a:normAutofit/>
          </a:bodyPr>
          <a:lstStyle/>
          <a:p>
            <a:pPr marL="342900" indent="-342900" algn="l">
              <a:buAutoNum type="arabicParenR"/>
            </a:pPr>
            <a:r>
              <a:rPr lang="ru-RU" sz="3200" dirty="0" smtClean="0">
                <a:solidFill>
                  <a:srgbClr val="00B050"/>
                </a:solidFill>
              </a:rPr>
              <a:t>Не навязывать ученикам мысли о том, что ЕНТ – это смысл жизни (начиная с 9-го класса);</a:t>
            </a:r>
          </a:p>
          <a:p>
            <a:pPr marL="342900" indent="-342900" algn="l">
              <a:buAutoNum type="arabicParenR"/>
            </a:pPr>
            <a:r>
              <a:rPr lang="ru-RU" sz="3200" dirty="0" smtClean="0">
                <a:solidFill>
                  <a:srgbClr val="00B050"/>
                </a:solidFill>
              </a:rPr>
              <a:t>Учить воспитанников создавать ситуации успеха, мотивировать на успех (поощрять, поддерживать учащихся);</a:t>
            </a:r>
          </a:p>
          <a:p>
            <a:pPr marL="342900" indent="-342900" algn="l">
              <a:buAutoNum type="arabicParenR"/>
            </a:pPr>
            <a:r>
              <a:rPr lang="ru-RU" sz="3200" dirty="0" smtClean="0">
                <a:solidFill>
                  <a:srgbClr val="00B050"/>
                </a:solidFill>
              </a:rPr>
              <a:t>Учить учащихся раскидывать учебный материал;</a:t>
            </a:r>
          </a:p>
          <a:p>
            <a:pPr marL="342900" indent="-342900" algn="l">
              <a:buAutoNum type="arabicParenR"/>
            </a:pPr>
            <a:r>
              <a:rPr lang="ru-RU" sz="3200" dirty="0" smtClean="0">
                <a:solidFill>
                  <a:srgbClr val="00B050"/>
                </a:solidFill>
              </a:rPr>
              <a:t>Учить учащихся искать ресурсное состояние для достижения успеха и поддержки мотивации</a:t>
            </a:r>
            <a:r>
              <a:rPr lang="ru-RU" sz="3200" dirty="0" smtClean="0"/>
              <a:t>.</a:t>
            </a: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4978376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12191999" cy="405083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00B050"/>
                </a:solidFill>
              </a:rPr>
              <a:t>Советы учащимся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1756229"/>
            <a:ext cx="12191999" cy="3391503"/>
          </a:xfrm>
        </p:spPr>
        <p:txBody>
          <a:bodyPr>
            <a:noAutofit/>
          </a:bodyPr>
          <a:lstStyle/>
          <a:p>
            <a:pPr marL="342900" indent="-342900" algn="l">
              <a:buAutoNum type="arabicParenR"/>
            </a:pPr>
            <a:r>
              <a:rPr lang="ru-RU" sz="3200" dirty="0" smtClean="0">
                <a:solidFill>
                  <a:srgbClr val="00B050"/>
                </a:solidFill>
              </a:rPr>
              <a:t>Расписывать режим дня, месяца, года  до подробностей для достижения целей;</a:t>
            </a:r>
          </a:p>
          <a:p>
            <a:pPr marL="342900" indent="-342900" algn="l">
              <a:buAutoNum type="arabicParenR"/>
            </a:pPr>
            <a:r>
              <a:rPr lang="ru-RU" sz="3200" dirty="0" smtClean="0">
                <a:solidFill>
                  <a:srgbClr val="00B050"/>
                </a:solidFill>
              </a:rPr>
              <a:t>Составить план А и план Б, обсуждать вместе с родителями;</a:t>
            </a:r>
          </a:p>
          <a:p>
            <a:pPr marL="342900" indent="-342900" algn="l">
              <a:buAutoNum type="arabicParenR"/>
            </a:pPr>
            <a:r>
              <a:rPr lang="ru-RU" sz="3200" dirty="0" smtClean="0">
                <a:solidFill>
                  <a:srgbClr val="00B050"/>
                </a:solidFill>
              </a:rPr>
              <a:t>Не думать, что ЕНТ- самое важное в жизни. Самое важное- это вы, ваши родные, близкие и друзья. </a:t>
            </a:r>
          </a:p>
          <a:p>
            <a:pPr marL="342900" indent="-342900" algn="l">
              <a:buAutoNum type="arabicParenR"/>
            </a:pPr>
            <a:r>
              <a:rPr lang="ru-RU" sz="3200" dirty="0" smtClean="0">
                <a:solidFill>
                  <a:srgbClr val="00B050"/>
                </a:solidFill>
              </a:rPr>
              <a:t>Знать, что стресс делится на </a:t>
            </a:r>
            <a:r>
              <a:rPr lang="ru-RU" sz="3200" dirty="0" err="1" smtClean="0">
                <a:solidFill>
                  <a:srgbClr val="00B050"/>
                </a:solidFill>
              </a:rPr>
              <a:t>эустресс</a:t>
            </a:r>
            <a:r>
              <a:rPr lang="ru-RU" sz="3200" dirty="0" smtClean="0">
                <a:solidFill>
                  <a:srgbClr val="00B050"/>
                </a:solidFill>
              </a:rPr>
              <a:t>, который </a:t>
            </a:r>
            <a:r>
              <a:rPr lang="ru-RU" sz="3200" dirty="0" err="1" smtClean="0">
                <a:solidFill>
                  <a:srgbClr val="00B050"/>
                </a:solidFill>
              </a:rPr>
              <a:t>мобилизирует</a:t>
            </a:r>
            <a:r>
              <a:rPr lang="ru-RU" sz="3200" dirty="0" smtClean="0">
                <a:solidFill>
                  <a:srgbClr val="00B050"/>
                </a:solidFill>
              </a:rPr>
              <a:t> вас и </a:t>
            </a:r>
            <a:r>
              <a:rPr lang="ru-RU" sz="3200" dirty="0" err="1" smtClean="0">
                <a:solidFill>
                  <a:srgbClr val="00B050"/>
                </a:solidFill>
              </a:rPr>
              <a:t>дистресс</a:t>
            </a:r>
            <a:r>
              <a:rPr lang="ru-RU" sz="3200" dirty="0" smtClean="0">
                <a:solidFill>
                  <a:srgbClr val="00B050"/>
                </a:solidFill>
              </a:rPr>
              <a:t>, который разрушает;</a:t>
            </a:r>
          </a:p>
          <a:p>
            <a:pPr marL="342900" indent="-342900" algn="l">
              <a:buAutoNum type="arabicParenR"/>
            </a:pPr>
            <a:r>
              <a:rPr lang="ru-RU" sz="3200" dirty="0" smtClean="0">
                <a:solidFill>
                  <a:srgbClr val="00B050"/>
                </a:solidFill>
              </a:rPr>
              <a:t>Мыслить позитивно;</a:t>
            </a:r>
          </a:p>
          <a:p>
            <a:pPr marL="342900" indent="-342900" algn="l">
              <a:buAutoNum type="arabicParenR"/>
            </a:pPr>
            <a:r>
              <a:rPr lang="ru-RU" sz="3200" dirty="0" smtClean="0">
                <a:solidFill>
                  <a:srgbClr val="00B050"/>
                </a:solidFill>
              </a:rPr>
              <a:t>Относиться с юмором (юмор нейтрализует стресс);</a:t>
            </a:r>
          </a:p>
          <a:p>
            <a:pPr marL="342900" indent="-342900" algn="l">
              <a:buAutoNum type="arabicParenR"/>
            </a:pPr>
            <a:endParaRPr lang="ru-RU" sz="3200" dirty="0"/>
          </a:p>
        </p:txBody>
      </p:sp>
    </p:spTree>
    <p:extLst>
      <p:ext uri="{BB962C8B-B14F-4D97-AF65-F5344CB8AC3E}">
        <p14:creationId xmlns="" xmlns:p14="http://schemas.microsoft.com/office/powerpoint/2010/main" val="33062845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AutoShape 2" descr="https://www.azbyka.kz/images/383/1.gif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7172" name="Picture 4" descr="https://www.azbyka.kz/images/383/1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7708"/>
            <a:ext cx="12192000" cy="737855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6230075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https://fsd.kopilkaurokov.ru/uploads/user_file_5661b8a71f68d/img_user_file_5661b8a71f68d_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 descr="https://fsd.kopilkaurokov.ru/uploads/user_file_5661b8a71f68d/img_user_file_5661b8a71f68d_1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"/>
            <a:ext cx="12191999" cy="6858000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="" xmlns:p14="http://schemas.microsoft.com/office/powerpoint/2010/main" val="29652074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101600"/>
            <a:ext cx="12191999" cy="624114"/>
          </a:xfrm>
        </p:spPr>
        <p:txBody>
          <a:bodyPr/>
          <a:lstStyle/>
          <a:p>
            <a:pPr algn="ctr"/>
            <a:r>
              <a:rPr lang="ru-RU" sz="3200" dirty="0" smtClean="0">
                <a:solidFill>
                  <a:srgbClr val="00B050"/>
                </a:solidFill>
              </a:rPr>
              <a:t/>
            </a:r>
            <a:br>
              <a:rPr lang="ru-RU" sz="3200" dirty="0" smtClean="0">
                <a:solidFill>
                  <a:srgbClr val="00B050"/>
                </a:solidFill>
              </a:rPr>
            </a:br>
            <a:r>
              <a:rPr lang="ru-RU" sz="3200" dirty="0" smtClean="0">
                <a:solidFill>
                  <a:srgbClr val="00B050"/>
                </a:solidFill>
              </a:rPr>
              <a:t>Преодоление тревожно - </a:t>
            </a:r>
            <a:r>
              <a:rPr lang="ru-RU" sz="3200" dirty="0" err="1" smtClean="0">
                <a:solidFill>
                  <a:srgbClr val="00B050"/>
                </a:solidFill>
              </a:rPr>
              <a:t>фобических</a:t>
            </a:r>
            <a:r>
              <a:rPr lang="ru-RU" sz="3200" dirty="0" smtClean="0">
                <a:solidFill>
                  <a:srgbClr val="00B050"/>
                </a:solidFill>
              </a:rPr>
              <a:t> состояний</a:t>
            </a:r>
            <a:endParaRPr lang="ru-RU" sz="3200" dirty="0">
              <a:solidFill>
                <a:srgbClr val="00B05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725715"/>
            <a:ext cx="12191999" cy="6132286"/>
          </a:xfrm>
        </p:spPr>
        <p:txBody>
          <a:bodyPr/>
          <a:lstStyle/>
          <a:p>
            <a:pPr marL="342900" indent="-342900" algn="l">
              <a:buAutoNum type="arabicParenR"/>
            </a:pPr>
            <a:r>
              <a:rPr lang="ru-RU" sz="2400" dirty="0" smtClean="0">
                <a:solidFill>
                  <a:srgbClr val="00B050"/>
                </a:solidFill>
              </a:rPr>
              <a:t>Завести блокнот, заранее писать 15 минут страха;</a:t>
            </a:r>
          </a:p>
          <a:p>
            <a:pPr marL="342900" indent="-342900" algn="l">
              <a:buAutoNum type="arabicParenR"/>
            </a:pPr>
            <a:r>
              <a:rPr lang="ru-RU" sz="2400" dirty="0" smtClean="0">
                <a:solidFill>
                  <a:srgbClr val="00B050"/>
                </a:solidFill>
              </a:rPr>
              <a:t>Понять, что страх – вредная привычка;</a:t>
            </a:r>
          </a:p>
          <a:p>
            <a:pPr marL="342900" indent="-342900" algn="l">
              <a:buAutoNum type="arabicParenR"/>
            </a:pPr>
            <a:r>
              <a:rPr lang="ru-RU" sz="2400" dirty="0" smtClean="0">
                <a:solidFill>
                  <a:srgbClr val="00B050"/>
                </a:solidFill>
              </a:rPr>
              <a:t>Писать тревожные мысли, делиться с близкими, педагогом, психологом;</a:t>
            </a:r>
          </a:p>
          <a:p>
            <a:pPr algn="ctr"/>
            <a:endParaRPr lang="ru-RU" sz="3200" dirty="0" smtClean="0">
              <a:solidFill>
                <a:srgbClr val="00B050"/>
              </a:solidFill>
            </a:endParaRPr>
          </a:p>
          <a:p>
            <a:pPr algn="ctr"/>
            <a:r>
              <a:rPr lang="ru-RU" sz="3200" dirty="0" smtClean="0">
                <a:solidFill>
                  <a:srgbClr val="00B050"/>
                </a:solidFill>
              </a:rPr>
              <a:t>Как преодолеть страх и панику?</a:t>
            </a:r>
          </a:p>
          <a:p>
            <a:pPr marL="342900" indent="-342900" algn="l">
              <a:buFontTx/>
              <a:buChar char="-"/>
            </a:pPr>
            <a:r>
              <a:rPr lang="ru-RU" sz="2400" dirty="0" smtClean="0">
                <a:solidFill>
                  <a:srgbClr val="00B050"/>
                </a:solidFill>
              </a:rPr>
              <a:t>Глубокое и медленное дыхание- 4 сек вдох, 8 сек выдох;</a:t>
            </a:r>
          </a:p>
          <a:p>
            <a:pPr marL="342900" indent="-342900" algn="l">
              <a:buFontTx/>
              <a:buChar char="-"/>
            </a:pPr>
            <a:r>
              <a:rPr lang="ru-RU" sz="2400" dirty="0" smtClean="0">
                <a:solidFill>
                  <a:srgbClr val="00B050"/>
                </a:solidFill>
              </a:rPr>
              <a:t>-Рефлекс </a:t>
            </a:r>
            <a:r>
              <a:rPr lang="ru-RU" sz="2400" dirty="0" err="1" smtClean="0">
                <a:solidFill>
                  <a:srgbClr val="00B050"/>
                </a:solidFill>
              </a:rPr>
              <a:t>Ашнера</a:t>
            </a:r>
            <a:r>
              <a:rPr lang="ru-RU" sz="2400" dirty="0">
                <a:solidFill>
                  <a:srgbClr val="00B050"/>
                </a:solidFill>
              </a:rPr>
              <a:t> </a:t>
            </a:r>
            <a:r>
              <a:rPr lang="ru-RU" sz="2400" dirty="0" smtClean="0">
                <a:solidFill>
                  <a:srgbClr val="00B050"/>
                </a:solidFill>
              </a:rPr>
              <a:t>(упражнение для глаз)</a:t>
            </a:r>
          </a:p>
          <a:p>
            <a:pPr marL="342900" indent="-342900" algn="l">
              <a:buFontTx/>
              <a:buChar char="-"/>
            </a:pPr>
            <a:r>
              <a:rPr lang="ru-RU" sz="2400" dirty="0" smtClean="0">
                <a:solidFill>
                  <a:srgbClr val="00B050"/>
                </a:solidFill>
              </a:rPr>
              <a:t>-20-30 приседаний (при импульсивности и мышечном напряжении);</a:t>
            </a:r>
          </a:p>
          <a:p>
            <a:pPr marL="342900" indent="-342900" algn="l">
              <a:buFontTx/>
              <a:buChar char="-"/>
            </a:pPr>
            <a:r>
              <a:rPr lang="ru-RU" sz="2400" dirty="0" smtClean="0">
                <a:solidFill>
                  <a:srgbClr val="00B050"/>
                </a:solidFill>
              </a:rPr>
              <a:t>- Дыхание в пакет (при одышке);</a:t>
            </a:r>
          </a:p>
          <a:p>
            <a:pPr marL="342900" indent="-342900" algn="l">
              <a:buFontTx/>
              <a:buChar char="-"/>
            </a:pPr>
            <a:r>
              <a:rPr lang="ru-RU" sz="2400" dirty="0" smtClean="0">
                <a:solidFill>
                  <a:srgbClr val="00B050"/>
                </a:solidFill>
              </a:rPr>
              <a:t>-Управлять своим воображением (вспомнить приятные </a:t>
            </a:r>
            <a:r>
              <a:rPr lang="ru-RU" sz="2400" smtClean="0">
                <a:solidFill>
                  <a:srgbClr val="00B050"/>
                </a:solidFill>
              </a:rPr>
              <a:t>,успокаивающие </a:t>
            </a:r>
            <a:r>
              <a:rPr lang="ru-RU" sz="2400" dirty="0" smtClean="0">
                <a:solidFill>
                  <a:srgbClr val="00B050"/>
                </a:solidFill>
              </a:rPr>
              <a:t>моменты жизни).</a:t>
            </a:r>
            <a:endParaRPr lang="ru-RU" sz="24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363194049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122</TotalTime>
  <Words>451</Words>
  <Application>Microsoft Office PowerPoint</Application>
  <PresentationFormat>Произвольный</PresentationFormat>
  <Paragraphs>48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Аспект</vt:lpstr>
      <vt:lpstr>ПСИХОЛО-ПЕДАГОГИЧЕСКОЕ СОПРОВОЖДЕНИЕ ЕНТ УЧАЩИХСЯ, РОДИТЕЛЕЙ И ПЕДАГОГОВ </vt:lpstr>
      <vt:lpstr>Особенности проведения ЕНТ в 2019 – 2020  учебном году</vt:lpstr>
      <vt:lpstr>Задача психологов:  </vt:lpstr>
      <vt:lpstr>Советы родителям:    </vt:lpstr>
      <vt:lpstr>Советы педагогам, классным руководителям:   </vt:lpstr>
      <vt:lpstr>Советы учащимся   </vt:lpstr>
      <vt:lpstr>Слайд 7</vt:lpstr>
      <vt:lpstr>Слайд 8</vt:lpstr>
      <vt:lpstr> Преодоление тревожно - фобических состояний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ПСИХОЛОГИЧЕСКОЕ СОПРОВОЖДЕНИЕ ЕНТ УЧАЩИХСЯ, РОДИТЕЛЕЙ И ПЕДАГОГОВ</dc:title>
  <dc:creator>Пользователь Windows</dc:creator>
  <cp:lastModifiedBy>User</cp:lastModifiedBy>
  <cp:revision>28</cp:revision>
  <dcterms:created xsi:type="dcterms:W3CDTF">2020-05-27T15:23:54Z</dcterms:created>
  <dcterms:modified xsi:type="dcterms:W3CDTF">2026-01-15T04:32:49Z</dcterms:modified>
</cp:coreProperties>
</file>