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0"/>
  </p:notesMasterIdLst>
  <p:sldIdLst>
    <p:sldId id="258" r:id="rId2"/>
    <p:sldId id="574" r:id="rId3"/>
    <p:sldId id="577" r:id="rId4"/>
    <p:sldId id="578" r:id="rId5"/>
    <p:sldId id="579" r:id="rId6"/>
    <p:sldId id="580" r:id="rId7"/>
    <p:sldId id="581" r:id="rId8"/>
    <p:sldId id="582" r:id="rId9"/>
    <p:sldId id="583" r:id="rId10"/>
    <p:sldId id="584" r:id="rId11"/>
    <p:sldId id="585" r:id="rId12"/>
    <p:sldId id="586" r:id="rId13"/>
    <p:sldId id="588" r:id="rId14"/>
    <p:sldId id="587" r:id="rId15"/>
    <p:sldId id="589" r:id="rId16"/>
    <p:sldId id="562" r:id="rId17"/>
    <p:sldId id="590" r:id="rId18"/>
    <p:sldId id="591" r:id="rId19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2060"/>
    <a:srgbClr val="99CCFF"/>
    <a:srgbClr val="008BC6"/>
    <a:srgbClr val="F2F2F2"/>
    <a:srgbClr val="0057A7"/>
    <a:srgbClr val="C55A11"/>
    <a:srgbClr val="0088C4"/>
    <a:srgbClr val="009BDE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5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6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6D307B-9F19-4D2B-B8E9-62BF8CEDD93F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5B6B5B-5C21-49E5-8580-2073D00DF95E}">
      <dgm:prSet phldrT="[Текст]"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1.Подает авторские материалы в РУМС 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CF12B74C-49C5-4C79-9668-A29A2983AF75}" type="parTrans" cxnId="{AA675CD0-F37F-496E-B958-C23A64DB0632}">
      <dgm:prSet/>
      <dgm:spPr/>
      <dgm:t>
        <a:bodyPr/>
        <a:lstStyle/>
        <a:p>
          <a:endParaRPr lang="ru-RU"/>
        </a:p>
      </dgm:t>
    </dgm:pt>
    <dgm:pt modelId="{393889CB-E7BC-476D-B6D4-1FFCC68D272C}" type="sibTrans" cxnId="{AA675CD0-F37F-496E-B958-C23A64DB0632}">
      <dgm:prSet/>
      <dgm:spPr/>
      <dgm:t>
        <a:bodyPr/>
        <a:lstStyle/>
        <a:p>
          <a:endParaRPr lang="ru-RU"/>
        </a:p>
      </dgm:t>
    </dgm:pt>
    <dgm:pt modelId="{94829466-BDA4-417E-B1AC-0AF587DDA192}">
      <dgm:prSet phldrT="[Текст]"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2.Получает положительное экспертное заключение РУМС       по трансляции опыта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42B01CFC-BDB0-4AAD-9DBC-0BF7B877C083}" type="parTrans" cxnId="{D743A86A-A07C-4ACD-98AA-720492552572}">
      <dgm:prSet/>
      <dgm:spPr/>
      <dgm:t>
        <a:bodyPr/>
        <a:lstStyle/>
        <a:p>
          <a:endParaRPr lang="ru-RU"/>
        </a:p>
      </dgm:t>
    </dgm:pt>
    <dgm:pt modelId="{51FCFEA1-C63A-458D-B71A-A07497D0A906}" type="sibTrans" cxnId="{D743A86A-A07C-4ACD-98AA-720492552572}">
      <dgm:prSet/>
      <dgm:spPr/>
      <dgm:t>
        <a:bodyPr/>
        <a:lstStyle/>
        <a:p>
          <a:endParaRPr lang="ru-RU"/>
        </a:p>
      </dgm:t>
    </dgm:pt>
    <dgm:pt modelId="{2BC728B0-9BAE-4B8B-A7CD-60FBF03B1C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3.Выбирает регионы                          для трансляции опыта </a:t>
          </a:r>
        </a:p>
      </dgm:t>
    </dgm:pt>
    <dgm:pt modelId="{245436C9-424D-481E-BEC6-96AFA0DB6235}" type="parTrans" cxnId="{83329666-E650-4C49-AA42-52AE997DD4C4}">
      <dgm:prSet/>
      <dgm:spPr/>
      <dgm:t>
        <a:bodyPr/>
        <a:lstStyle/>
        <a:p>
          <a:endParaRPr lang="ru-RU"/>
        </a:p>
      </dgm:t>
    </dgm:pt>
    <dgm:pt modelId="{598DD4F4-6DB6-4D75-A3BF-FEEC2227A79B}" type="sibTrans" cxnId="{83329666-E650-4C49-AA42-52AE997DD4C4}">
      <dgm:prSet/>
      <dgm:spPr/>
      <dgm:t>
        <a:bodyPr/>
        <a:lstStyle/>
        <a:p>
          <a:endParaRPr lang="ru-RU"/>
        </a:p>
      </dgm:t>
    </dgm:pt>
    <dgm:pt modelId="{8B6C8B99-1692-4497-86D9-9360F8FFB965}">
      <dgm:prSet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4.Участвует в мероприятиях       с охватом не менее 3-х областей </a:t>
          </a:r>
        </a:p>
      </dgm:t>
    </dgm:pt>
    <dgm:pt modelId="{55696B1C-431D-4EB7-88B1-EBF83ADDACF4}" type="parTrans" cxnId="{77D9AC7E-6CC2-496C-9CE2-50458137A160}">
      <dgm:prSet/>
      <dgm:spPr/>
      <dgm:t>
        <a:bodyPr/>
        <a:lstStyle/>
        <a:p>
          <a:endParaRPr lang="ru-RU"/>
        </a:p>
      </dgm:t>
    </dgm:pt>
    <dgm:pt modelId="{107F0E2E-0CA5-472A-9FC2-6DA9239C89F0}" type="sibTrans" cxnId="{77D9AC7E-6CC2-496C-9CE2-50458137A160}">
      <dgm:prSet/>
      <dgm:spPr/>
      <dgm:t>
        <a:bodyPr/>
        <a:lstStyle/>
        <a:p>
          <a:endParaRPr lang="ru-RU"/>
        </a:p>
      </dgm:t>
    </dgm:pt>
    <dgm:pt modelId="{22D8AA81-F407-4303-8BC0-F634AE43B2F4}">
      <dgm:prSet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5.Публикует в социальных сетях материалы по трансляции опыта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DCD8ED1A-4BEA-4B48-B0D2-7F326CDF537E}" type="parTrans" cxnId="{E496744C-6ED4-4909-8A29-0196058649BE}">
      <dgm:prSet/>
      <dgm:spPr/>
      <dgm:t>
        <a:bodyPr/>
        <a:lstStyle/>
        <a:p>
          <a:endParaRPr lang="ru-RU"/>
        </a:p>
      </dgm:t>
    </dgm:pt>
    <dgm:pt modelId="{88903716-2BAB-4E65-933F-AD45EF531FA3}" type="sibTrans" cxnId="{E496744C-6ED4-4909-8A29-0196058649BE}">
      <dgm:prSet/>
      <dgm:spPr/>
      <dgm:t>
        <a:bodyPr/>
        <a:lstStyle/>
        <a:p>
          <a:endParaRPr lang="ru-RU"/>
        </a:p>
      </dgm:t>
    </dgm:pt>
    <dgm:pt modelId="{9AAC6D9E-443B-4795-8202-F9CCF34A6CAE}">
      <dgm:prSet/>
      <dgm:spPr/>
      <dgm:t>
        <a:bodyPr/>
        <a:lstStyle/>
        <a:p>
          <a:endParaRPr lang="ru-RU"/>
        </a:p>
      </dgm:t>
    </dgm:pt>
    <dgm:pt modelId="{849083F5-7D28-4482-A8B9-419AA345856A}" type="parTrans" cxnId="{AAF5B8BA-D2DF-4670-A8BA-7B9F276D7B7C}">
      <dgm:prSet/>
      <dgm:spPr/>
      <dgm:t>
        <a:bodyPr/>
        <a:lstStyle/>
        <a:p>
          <a:endParaRPr lang="ru-RU"/>
        </a:p>
      </dgm:t>
    </dgm:pt>
    <dgm:pt modelId="{2A63A88B-2DA9-407F-94CD-1F9EEA9388D9}" type="sibTrans" cxnId="{AAF5B8BA-D2DF-4670-A8BA-7B9F276D7B7C}">
      <dgm:prSet/>
      <dgm:spPr/>
      <dgm:t>
        <a:bodyPr/>
        <a:lstStyle/>
        <a:p>
          <a:endParaRPr lang="ru-RU"/>
        </a:p>
      </dgm:t>
    </dgm:pt>
    <dgm:pt modelId="{1B633185-35FD-49D7-A1BE-544F3EB3E847}" type="pres">
      <dgm:prSet presAssocID="{266D307B-9F19-4D2B-B8E9-62BF8CEDD93F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C70CC70-656A-4D6F-835C-2CF884C73571}" type="pres">
      <dgm:prSet presAssocID="{635B6B5B-5C21-49E5-8580-2073D00DF95E}" presName="Accent1" presStyleCnt="0"/>
      <dgm:spPr/>
    </dgm:pt>
    <dgm:pt modelId="{50143034-D125-4044-AED7-754B41A536CA}" type="pres">
      <dgm:prSet presAssocID="{635B6B5B-5C21-49E5-8580-2073D00DF95E}" presName="Accent" presStyleLbl="node1" presStyleIdx="0" presStyleCnt="6" custAng="0" custScaleX="216884" custScaleY="78809" custLinFactNeighborX="90" custLinFactNeighborY="40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68088AAC-A606-48A9-B9A8-27EBDB358DFC}" type="pres">
      <dgm:prSet presAssocID="{635B6B5B-5C21-49E5-8580-2073D00DF95E}" presName="Parent1" presStyleLbl="revTx" presStyleIdx="0" presStyleCnt="6" custScaleX="268305" custLinFactNeighborX="-19763" custLinFactNeighborY="-739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21537E-B1E2-4DE5-BE2A-B6A694BA03F5}" type="pres">
      <dgm:prSet presAssocID="{94829466-BDA4-417E-B1AC-0AF587DDA192}" presName="Accent2" presStyleCnt="0"/>
      <dgm:spPr/>
    </dgm:pt>
    <dgm:pt modelId="{BA35C1DF-E909-4DD4-85BD-A0B7DAC0E691}" type="pres">
      <dgm:prSet presAssocID="{94829466-BDA4-417E-B1AC-0AF587DDA192}" presName="Accent" presStyleLbl="node1" presStyleIdx="1" presStyleCnt="6" custScaleX="245182" custScaleY="86787" custLinFactNeighborX="-6662" custLinFactNeighborY="-909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FA13F066-40C8-4CE3-A1A6-9951D0CDB169}" type="pres">
      <dgm:prSet presAssocID="{94829466-BDA4-417E-B1AC-0AF587DDA192}" presName="Parent2" presStyleLbl="revTx" presStyleIdx="1" presStyleCnt="6" custScaleX="327053" custLinFactNeighborX="6191" custLinFactNeighborY="-862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46783A-E537-43E3-AA11-5963F4EDB0AF}" type="pres">
      <dgm:prSet presAssocID="{2BC728B0-9BAE-4B8B-A7CD-60FBF03B1CF2}" presName="Accent3" presStyleCnt="0"/>
      <dgm:spPr/>
    </dgm:pt>
    <dgm:pt modelId="{7C873A86-BC1C-4252-AAC9-9B9492BE18D4}" type="pres">
      <dgm:prSet presAssocID="{2BC728B0-9BAE-4B8B-A7CD-60FBF03B1CF2}" presName="Accent" presStyleLbl="node1" presStyleIdx="2" presStyleCnt="6" custScaleX="293448" custScaleY="87508" custLinFactNeighborX="2043" custLinFactNeighborY="463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BBF12DEF-AD5F-4063-A288-337168F05E6E}" type="pres">
      <dgm:prSet presAssocID="{2BC728B0-9BAE-4B8B-A7CD-60FBF03B1CF2}" presName="Parent3" presStyleLbl="revTx" presStyleIdx="2" presStyleCnt="6" custScaleX="323592" custScaleY="115422" custLinFactNeighborX="66435" custLinFactNeighborY="-711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6CAEA-1CF6-4E03-BBE6-9DA24A15497C}" type="pres">
      <dgm:prSet presAssocID="{8B6C8B99-1692-4497-86D9-9360F8FFB965}" presName="Accent4" presStyleCnt="0"/>
      <dgm:spPr/>
    </dgm:pt>
    <dgm:pt modelId="{8C48C135-D003-4763-989B-5551C822E33E}" type="pres">
      <dgm:prSet presAssocID="{8B6C8B99-1692-4497-86D9-9360F8FFB965}" presName="Accent" presStyleLbl="node1" presStyleIdx="3" presStyleCnt="6" custScaleX="251767" custScaleY="79406" custLinFactNeighborX="1513" custLinFactNeighborY="-1500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E0328CEC-C95D-4CBF-83C2-F8C92E07F286}" type="pres">
      <dgm:prSet presAssocID="{8B6C8B99-1692-4497-86D9-9360F8FFB965}" presName="Parent4" presStyleLbl="revTx" presStyleIdx="3" presStyleCnt="6" custScaleX="353888" custLinFactNeighborX="-463" custLinFactNeighborY="-787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13F57-93D0-405C-92CC-6EFF148AD4D0}" type="pres">
      <dgm:prSet presAssocID="{22D8AA81-F407-4303-8BC0-F634AE43B2F4}" presName="Accent5" presStyleCnt="0"/>
      <dgm:spPr/>
    </dgm:pt>
    <dgm:pt modelId="{B4783F18-20B0-473C-9BD3-862D0316C23F}" type="pres">
      <dgm:prSet presAssocID="{22D8AA81-F407-4303-8BC0-F634AE43B2F4}" presName="Accent" presStyleLbl="node1" presStyleIdx="4" presStyleCnt="6" custScaleX="271965" custScaleY="88249" custLinFactNeighborX="6336" custLinFactNeighborY="-1842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5C2AB35F-1F8B-435B-AA4F-DF2239539087}" type="pres">
      <dgm:prSet presAssocID="{22D8AA81-F407-4303-8BC0-F634AE43B2F4}" presName="Parent5" presStyleLbl="revTx" presStyleIdx="4" presStyleCnt="6" custScaleX="366835" custLinFactNeighborX="11800" custLinFactNeighborY="-1371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338352-4C3E-4C61-BF74-EB4C9071C3CD}" type="pres">
      <dgm:prSet presAssocID="{9AAC6D9E-443B-4795-8202-F9CCF34A6CAE}" presName="Accent6" presStyleCnt="0"/>
      <dgm:spPr/>
    </dgm:pt>
    <dgm:pt modelId="{ADEBB8E0-5515-416C-8B04-F83F32CE208E}" type="pres">
      <dgm:prSet presAssocID="{9AAC6D9E-443B-4795-8202-F9CCF34A6CAE}" presName="Accent" presStyleLbl="node1" presStyleIdx="5" presStyleCnt="6" custScaleX="246396" custScaleY="79816" custLinFactNeighborX="1993" custLinFactNeighborY="-2694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63D64274-B537-4C5D-9C4D-E30C08503DFB}" type="pres">
      <dgm:prSet presAssocID="{9AAC6D9E-443B-4795-8202-F9CCF34A6CAE}" presName="Parent6" presStyleLbl="revTx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F1CD7E-C500-4801-B46C-3954BCBCA348}" type="presOf" srcId="{22D8AA81-F407-4303-8BC0-F634AE43B2F4}" destId="{5C2AB35F-1F8B-435B-AA4F-DF2239539087}" srcOrd="0" destOrd="0" presId="urn:microsoft.com/office/officeart/2009/layout/CircleArrowProcess"/>
    <dgm:cxn modelId="{8381D440-186F-45A0-9FD6-16A7BBC016DE}" type="presOf" srcId="{9AAC6D9E-443B-4795-8202-F9CCF34A6CAE}" destId="{63D64274-B537-4C5D-9C4D-E30C08503DFB}" srcOrd="0" destOrd="0" presId="urn:microsoft.com/office/officeart/2009/layout/CircleArrowProcess"/>
    <dgm:cxn modelId="{E26DA37C-69A6-4CFA-BD86-9E518B16EFBA}" type="presOf" srcId="{266D307B-9F19-4D2B-B8E9-62BF8CEDD93F}" destId="{1B633185-35FD-49D7-A1BE-544F3EB3E847}" srcOrd="0" destOrd="0" presId="urn:microsoft.com/office/officeart/2009/layout/CircleArrowProcess"/>
    <dgm:cxn modelId="{E0C6F8B8-416C-4F6D-B801-2CD6689AC88E}" type="presOf" srcId="{635B6B5B-5C21-49E5-8580-2073D00DF95E}" destId="{68088AAC-A606-48A9-B9A8-27EBDB358DFC}" srcOrd="0" destOrd="0" presId="urn:microsoft.com/office/officeart/2009/layout/CircleArrowProcess"/>
    <dgm:cxn modelId="{AA675CD0-F37F-496E-B958-C23A64DB0632}" srcId="{266D307B-9F19-4D2B-B8E9-62BF8CEDD93F}" destId="{635B6B5B-5C21-49E5-8580-2073D00DF95E}" srcOrd="0" destOrd="0" parTransId="{CF12B74C-49C5-4C79-9668-A29A2983AF75}" sibTransId="{393889CB-E7BC-476D-B6D4-1FFCC68D272C}"/>
    <dgm:cxn modelId="{83329666-E650-4C49-AA42-52AE997DD4C4}" srcId="{266D307B-9F19-4D2B-B8E9-62BF8CEDD93F}" destId="{2BC728B0-9BAE-4B8B-A7CD-60FBF03B1CF2}" srcOrd="2" destOrd="0" parTransId="{245436C9-424D-481E-BEC6-96AFA0DB6235}" sibTransId="{598DD4F4-6DB6-4D75-A3BF-FEEC2227A79B}"/>
    <dgm:cxn modelId="{A307E327-9CB3-47EC-AE56-DA37901C3638}" type="presOf" srcId="{94829466-BDA4-417E-B1AC-0AF587DDA192}" destId="{FA13F066-40C8-4CE3-A1A6-9951D0CDB169}" srcOrd="0" destOrd="0" presId="urn:microsoft.com/office/officeart/2009/layout/CircleArrowProcess"/>
    <dgm:cxn modelId="{718F362B-8059-42A8-844C-B99AD8E6875B}" type="presOf" srcId="{8B6C8B99-1692-4497-86D9-9360F8FFB965}" destId="{E0328CEC-C95D-4CBF-83C2-F8C92E07F286}" srcOrd="0" destOrd="0" presId="urn:microsoft.com/office/officeart/2009/layout/CircleArrowProcess"/>
    <dgm:cxn modelId="{04B855E8-4C84-4332-BF83-CB11FAA229B9}" type="presOf" srcId="{2BC728B0-9BAE-4B8B-A7CD-60FBF03B1CF2}" destId="{BBF12DEF-AD5F-4063-A288-337168F05E6E}" srcOrd="0" destOrd="0" presId="urn:microsoft.com/office/officeart/2009/layout/CircleArrowProcess"/>
    <dgm:cxn modelId="{D743A86A-A07C-4ACD-98AA-720492552572}" srcId="{266D307B-9F19-4D2B-B8E9-62BF8CEDD93F}" destId="{94829466-BDA4-417E-B1AC-0AF587DDA192}" srcOrd="1" destOrd="0" parTransId="{42B01CFC-BDB0-4AAD-9DBC-0BF7B877C083}" sibTransId="{51FCFEA1-C63A-458D-B71A-A07497D0A906}"/>
    <dgm:cxn modelId="{E496744C-6ED4-4909-8A29-0196058649BE}" srcId="{266D307B-9F19-4D2B-B8E9-62BF8CEDD93F}" destId="{22D8AA81-F407-4303-8BC0-F634AE43B2F4}" srcOrd="4" destOrd="0" parTransId="{DCD8ED1A-4BEA-4B48-B0D2-7F326CDF537E}" sibTransId="{88903716-2BAB-4E65-933F-AD45EF531FA3}"/>
    <dgm:cxn modelId="{AAF5B8BA-D2DF-4670-A8BA-7B9F276D7B7C}" srcId="{266D307B-9F19-4D2B-B8E9-62BF8CEDD93F}" destId="{9AAC6D9E-443B-4795-8202-F9CCF34A6CAE}" srcOrd="5" destOrd="0" parTransId="{849083F5-7D28-4482-A8B9-419AA345856A}" sibTransId="{2A63A88B-2DA9-407F-94CD-1F9EEA9388D9}"/>
    <dgm:cxn modelId="{77D9AC7E-6CC2-496C-9CE2-50458137A160}" srcId="{266D307B-9F19-4D2B-B8E9-62BF8CEDD93F}" destId="{8B6C8B99-1692-4497-86D9-9360F8FFB965}" srcOrd="3" destOrd="0" parTransId="{55696B1C-431D-4EB7-88B1-EBF83ADDACF4}" sibTransId="{107F0E2E-0CA5-472A-9FC2-6DA9239C89F0}"/>
    <dgm:cxn modelId="{BA64789A-AEAF-4955-A984-CC9893890461}" type="presParOf" srcId="{1B633185-35FD-49D7-A1BE-544F3EB3E847}" destId="{BC70CC70-656A-4D6F-835C-2CF884C73571}" srcOrd="0" destOrd="0" presId="urn:microsoft.com/office/officeart/2009/layout/CircleArrowProcess"/>
    <dgm:cxn modelId="{14312FA6-B74C-490D-B283-231E40B975D0}" type="presParOf" srcId="{BC70CC70-656A-4D6F-835C-2CF884C73571}" destId="{50143034-D125-4044-AED7-754B41A536CA}" srcOrd="0" destOrd="0" presId="urn:microsoft.com/office/officeart/2009/layout/CircleArrowProcess"/>
    <dgm:cxn modelId="{02C63FDF-9289-4108-A3D0-8F912D3F2CDB}" type="presParOf" srcId="{1B633185-35FD-49D7-A1BE-544F3EB3E847}" destId="{68088AAC-A606-48A9-B9A8-27EBDB358DFC}" srcOrd="1" destOrd="0" presId="urn:microsoft.com/office/officeart/2009/layout/CircleArrowProcess"/>
    <dgm:cxn modelId="{1D8BD0FE-3304-4C79-95F1-EB581EC4632C}" type="presParOf" srcId="{1B633185-35FD-49D7-A1BE-544F3EB3E847}" destId="{9321537E-B1E2-4DE5-BE2A-B6A694BA03F5}" srcOrd="2" destOrd="0" presId="urn:microsoft.com/office/officeart/2009/layout/CircleArrowProcess"/>
    <dgm:cxn modelId="{63376B2B-5305-47EC-80AA-CFE06B25A877}" type="presParOf" srcId="{9321537E-B1E2-4DE5-BE2A-B6A694BA03F5}" destId="{BA35C1DF-E909-4DD4-85BD-A0B7DAC0E691}" srcOrd="0" destOrd="0" presId="urn:microsoft.com/office/officeart/2009/layout/CircleArrowProcess"/>
    <dgm:cxn modelId="{DCB1C46F-7FE3-4C60-AC69-C0FA5AC7B9AA}" type="presParOf" srcId="{1B633185-35FD-49D7-A1BE-544F3EB3E847}" destId="{FA13F066-40C8-4CE3-A1A6-9951D0CDB169}" srcOrd="3" destOrd="0" presId="urn:microsoft.com/office/officeart/2009/layout/CircleArrowProcess"/>
    <dgm:cxn modelId="{59F80FB9-3F75-40B0-9701-E136292C2FCC}" type="presParOf" srcId="{1B633185-35FD-49D7-A1BE-544F3EB3E847}" destId="{4F46783A-E537-43E3-AA11-5963F4EDB0AF}" srcOrd="4" destOrd="0" presId="urn:microsoft.com/office/officeart/2009/layout/CircleArrowProcess"/>
    <dgm:cxn modelId="{716F7194-0F82-49B5-88E6-D5D072BC01E1}" type="presParOf" srcId="{4F46783A-E537-43E3-AA11-5963F4EDB0AF}" destId="{7C873A86-BC1C-4252-AAC9-9B9492BE18D4}" srcOrd="0" destOrd="0" presId="urn:microsoft.com/office/officeart/2009/layout/CircleArrowProcess"/>
    <dgm:cxn modelId="{9F0C7452-5AD6-4B55-9B03-DAFC53B93E50}" type="presParOf" srcId="{1B633185-35FD-49D7-A1BE-544F3EB3E847}" destId="{BBF12DEF-AD5F-4063-A288-337168F05E6E}" srcOrd="5" destOrd="0" presId="urn:microsoft.com/office/officeart/2009/layout/CircleArrowProcess"/>
    <dgm:cxn modelId="{2657191B-3412-40F8-AE98-71D3610378E8}" type="presParOf" srcId="{1B633185-35FD-49D7-A1BE-544F3EB3E847}" destId="{9266CAEA-1CF6-4E03-BBE6-9DA24A15497C}" srcOrd="6" destOrd="0" presId="urn:microsoft.com/office/officeart/2009/layout/CircleArrowProcess"/>
    <dgm:cxn modelId="{6D4227EA-9A03-4EA9-8837-F3B24C749894}" type="presParOf" srcId="{9266CAEA-1CF6-4E03-BBE6-9DA24A15497C}" destId="{8C48C135-D003-4763-989B-5551C822E33E}" srcOrd="0" destOrd="0" presId="urn:microsoft.com/office/officeart/2009/layout/CircleArrowProcess"/>
    <dgm:cxn modelId="{67C83F1B-035F-44C6-80AF-2A457BE8D22D}" type="presParOf" srcId="{1B633185-35FD-49D7-A1BE-544F3EB3E847}" destId="{E0328CEC-C95D-4CBF-83C2-F8C92E07F286}" srcOrd="7" destOrd="0" presId="urn:microsoft.com/office/officeart/2009/layout/CircleArrowProcess"/>
    <dgm:cxn modelId="{6B3DE71F-67EC-4F3B-8E94-A57BD00E0368}" type="presParOf" srcId="{1B633185-35FD-49D7-A1BE-544F3EB3E847}" destId="{2D113F57-93D0-405C-92CC-6EFF148AD4D0}" srcOrd="8" destOrd="0" presId="urn:microsoft.com/office/officeart/2009/layout/CircleArrowProcess"/>
    <dgm:cxn modelId="{B00DC525-E2A6-4F6D-A881-C4A9088D0AB7}" type="presParOf" srcId="{2D113F57-93D0-405C-92CC-6EFF148AD4D0}" destId="{B4783F18-20B0-473C-9BD3-862D0316C23F}" srcOrd="0" destOrd="0" presId="urn:microsoft.com/office/officeart/2009/layout/CircleArrowProcess"/>
    <dgm:cxn modelId="{E9488A8F-5F9E-4D52-B598-A8D8BBB1BE76}" type="presParOf" srcId="{1B633185-35FD-49D7-A1BE-544F3EB3E847}" destId="{5C2AB35F-1F8B-435B-AA4F-DF2239539087}" srcOrd="9" destOrd="0" presId="urn:microsoft.com/office/officeart/2009/layout/CircleArrowProcess"/>
    <dgm:cxn modelId="{BA739FDE-9F28-47C2-98BF-7DE827A62870}" type="presParOf" srcId="{1B633185-35FD-49D7-A1BE-544F3EB3E847}" destId="{26338352-4C3E-4C61-BF74-EB4C9071C3CD}" srcOrd="10" destOrd="0" presId="urn:microsoft.com/office/officeart/2009/layout/CircleArrowProcess"/>
    <dgm:cxn modelId="{7F0C3E5B-5516-41C8-BBF5-D50486B36DBA}" type="presParOf" srcId="{26338352-4C3E-4C61-BF74-EB4C9071C3CD}" destId="{ADEBB8E0-5515-416C-8B04-F83F32CE208E}" srcOrd="0" destOrd="0" presId="urn:microsoft.com/office/officeart/2009/layout/CircleArrowProcess"/>
    <dgm:cxn modelId="{FF82F1AE-418B-4E9F-A84E-50DE726E181C}" type="presParOf" srcId="{1B633185-35FD-49D7-A1BE-544F3EB3E847}" destId="{63D64274-B537-4C5D-9C4D-E30C08503DFB}" srcOrd="11" destOrd="0" presId="urn:microsoft.com/office/officeart/2009/layout/CircleArrowProcess"/>
  </dgm:cxnLst>
  <dgm:bg>
    <a:noFill/>
  </dgm:bg>
  <dgm:whole>
    <a:ln w="19050">
      <a:solidFill>
        <a:srgbClr val="FF000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6D307B-9F19-4D2B-B8E9-62BF8CEDD93F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5B6B5B-5C21-49E5-8580-2073D00DF95E}">
      <dgm:prSet phldrT="[Текст]"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1.Подает авторские материалы в УМС 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CF12B74C-49C5-4C79-9668-A29A2983AF75}" type="parTrans" cxnId="{AA675CD0-F37F-496E-B958-C23A64DB0632}">
      <dgm:prSet/>
      <dgm:spPr/>
      <dgm:t>
        <a:bodyPr/>
        <a:lstStyle/>
        <a:p>
          <a:endParaRPr lang="ru-RU"/>
        </a:p>
      </dgm:t>
    </dgm:pt>
    <dgm:pt modelId="{393889CB-E7BC-476D-B6D4-1FFCC68D272C}" type="sibTrans" cxnId="{AA675CD0-F37F-496E-B958-C23A64DB0632}">
      <dgm:prSet/>
      <dgm:spPr/>
      <dgm:t>
        <a:bodyPr/>
        <a:lstStyle/>
        <a:p>
          <a:endParaRPr lang="ru-RU"/>
        </a:p>
      </dgm:t>
    </dgm:pt>
    <dgm:pt modelId="{94829466-BDA4-417E-B1AC-0AF587DDA192}">
      <dgm:prSet phldrT="[Текст]"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2.Получает положительное экспертное заключение УМС       по трансляции опыта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42B01CFC-BDB0-4AAD-9DBC-0BF7B877C083}" type="parTrans" cxnId="{D743A86A-A07C-4ACD-98AA-720492552572}">
      <dgm:prSet/>
      <dgm:spPr/>
      <dgm:t>
        <a:bodyPr/>
        <a:lstStyle/>
        <a:p>
          <a:endParaRPr lang="ru-RU"/>
        </a:p>
      </dgm:t>
    </dgm:pt>
    <dgm:pt modelId="{51FCFEA1-C63A-458D-B71A-A07497D0A906}" type="sibTrans" cxnId="{D743A86A-A07C-4ACD-98AA-720492552572}">
      <dgm:prSet/>
      <dgm:spPr/>
      <dgm:t>
        <a:bodyPr/>
        <a:lstStyle/>
        <a:p>
          <a:endParaRPr lang="ru-RU"/>
        </a:p>
      </dgm:t>
    </dgm:pt>
    <dgm:pt modelId="{2BC728B0-9BAE-4B8B-A7CD-60FBF03B1CF2}">
      <dgm:prSet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3.Транслирует свой опыт не менее                                           чем в 3-х районах/городах,                                       определенных методическим центром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ru-RU" sz="1400" b="0" dirty="0" smtClean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245436C9-424D-481E-BEC6-96AFA0DB6235}" type="parTrans" cxnId="{83329666-E650-4C49-AA42-52AE997DD4C4}">
      <dgm:prSet/>
      <dgm:spPr/>
      <dgm:t>
        <a:bodyPr/>
        <a:lstStyle/>
        <a:p>
          <a:endParaRPr lang="ru-RU"/>
        </a:p>
      </dgm:t>
    </dgm:pt>
    <dgm:pt modelId="{598DD4F4-6DB6-4D75-A3BF-FEEC2227A79B}" type="sibTrans" cxnId="{83329666-E650-4C49-AA42-52AE997DD4C4}">
      <dgm:prSet/>
      <dgm:spPr/>
      <dgm:t>
        <a:bodyPr/>
        <a:lstStyle/>
        <a:p>
          <a:endParaRPr lang="ru-RU"/>
        </a:p>
      </dgm:t>
    </dgm:pt>
    <dgm:pt modelId="{8B6C8B99-1692-4497-86D9-9360F8FFB965}">
      <dgm:prSet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4.Определяет форму трансляции опыта совместно с методистом </a:t>
          </a:r>
        </a:p>
      </dgm:t>
    </dgm:pt>
    <dgm:pt modelId="{55696B1C-431D-4EB7-88B1-EBF83ADDACF4}" type="parTrans" cxnId="{77D9AC7E-6CC2-496C-9CE2-50458137A160}">
      <dgm:prSet/>
      <dgm:spPr/>
      <dgm:t>
        <a:bodyPr/>
        <a:lstStyle/>
        <a:p>
          <a:endParaRPr lang="ru-RU"/>
        </a:p>
      </dgm:t>
    </dgm:pt>
    <dgm:pt modelId="{107F0E2E-0CA5-472A-9FC2-6DA9239C89F0}" type="sibTrans" cxnId="{77D9AC7E-6CC2-496C-9CE2-50458137A160}">
      <dgm:prSet/>
      <dgm:spPr/>
      <dgm:t>
        <a:bodyPr/>
        <a:lstStyle/>
        <a:p>
          <a:endParaRPr lang="ru-RU"/>
        </a:p>
      </dgm:t>
    </dgm:pt>
    <dgm:pt modelId="{22D8AA81-F407-4303-8BC0-F634AE43B2F4}">
      <dgm:prSet custT="1"/>
      <dgm:spPr/>
      <dgm:t>
        <a:bodyPr/>
        <a:lstStyle/>
        <a:p>
          <a:r>
            <a:rPr lang="ru-RU" sz="1400" b="0" dirty="0" smtClean="0">
              <a:solidFill>
                <a:srgbClr val="002060"/>
              </a:solidFill>
              <a:latin typeface="Bookman Old Style" panose="02050604050505020204" pitchFamily="18" charset="0"/>
            </a:rPr>
            <a:t>5.Публикует в социальных сетях материалы по трансляции опыта</a:t>
          </a:r>
          <a:endParaRPr lang="ru-RU" sz="1400" b="0" dirty="0">
            <a:solidFill>
              <a:srgbClr val="002060"/>
            </a:solidFill>
            <a:latin typeface="Bookman Old Style" panose="02050604050505020204" pitchFamily="18" charset="0"/>
          </a:endParaRPr>
        </a:p>
      </dgm:t>
    </dgm:pt>
    <dgm:pt modelId="{DCD8ED1A-4BEA-4B48-B0D2-7F326CDF537E}" type="parTrans" cxnId="{E496744C-6ED4-4909-8A29-0196058649BE}">
      <dgm:prSet/>
      <dgm:spPr/>
      <dgm:t>
        <a:bodyPr/>
        <a:lstStyle/>
        <a:p>
          <a:endParaRPr lang="ru-RU"/>
        </a:p>
      </dgm:t>
    </dgm:pt>
    <dgm:pt modelId="{88903716-2BAB-4E65-933F-AD45EF531FA3}" type="sibTrans" cxnId="{E496744C-6ED4-4909-8A29-0196058649BE}">
      <dgm:prSet/>
      <dgm:spPr/>
      <dgm:t>
        <a:bodyPr/>
        <a:lstStyle/>
        <a:p>
          <a:endParaRPr lang="ru-RU"/>
        </a:p>
      </dgm:t>
    </dgm:pt>
    <dgm:pt modelId="{9AAC6D9E-443B-4795-8202-F9CCF34A6CAE}">
      <dgm:prSet/>
      <dgm:spPr/>
      <dgm:t>
        <a:bodyPr/>
        <a:lstStyle/>
        <a:p>
          <a:endParaRPr lang="ru-RU"/>
        </a:p>
      </dgm:t>
    </dgm:pt>
    <dgm:pt modelId="{849083F5-7D28-4482-A8B9-419AA345856A}" type="parTrans" cxnId="{AAF5B8BA-D2DF-4670-A8BA-7B9F276D7B7C}">
      <dgm:prSet/>
      <dgm:spPr/>
      <dgm:t>
        <a:bodyPr/>
        <a:lstStyle/>
        <a:p>
          <a:endParaRPr lang="ru-RU"/>
        </a:p>
      </dgm:t>
    </dgm:pt>
    <dgm:pt modelId="{2A63A88B-2DA9-407F-94CD-1F9EEA9388D9}" type="sibTrans" cxnId="{AAF5B8BA-D2DF-4670-A8BA-7B9F276D7B7C}">
      <dgm:prSet/>
      <dgm:spPr/>
      <dgm:t>
        <a:bodyPr/>
        <a:lstStyle/>
        <a:p>
          <a:endParaRPr lang="ru-RU"/>
        </a:p>
      </dgm:t>
    </dgm:pt>
    <dgm:pt modelId="{1B633185-35FD-49D7-A1BE-544F3EB3E847}" type="pres">
      <dgm:prSet presAssocID="{266D307B-9F19-4D2B-B8E9-62BF8CEDD93F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C70CC70-656A-4D6F-835C-2CF884C73571}" type="pres">
      <dgm:prSet presAssocID="{635B6B5B-5C21-49E5-8580-2073D00DF95E}" presName="Accent1" presStyleCnt="0"/>
      <dgm:spPr/>
    </dgm:pt>
    <dgm:pt modelId="{50143034-D125-4044-AED7-754B41A536CA}" type="pres">
      <dgm:prSet presAssocID="{635B6B5B-5C21-49E5-8580-2073D00DF95E}" presName="Accent" presStyleLbl="node1" presStyleIdx="0" presStyleCnt="6" custAng="0" custScaleX="216884" custScaleY="78809" custLinFactNeighborX="90" custLinFactNeighborY="40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68088AAC-A606-48A9-B9A8-27EBDB358DFC}" type="pres">
      <dgm:prSet presAssocID="{635B6B5B-5C21-49E5-8580-2073D00DF95E}" presName="Parent1" presStyleLbl="revTx" presStyleIdx="0" presStyleCnt="6" custScaleX="268305" custLinFactNeighborX="-16727" custLinFactNeighborY="-706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21537E-B1E2-4DE5-BE2A-B6A694BA03F5}" type="pres">
      <dgm:prSet presAssocID="{94829466-BDA4-417E-B1AC-0AF587DDA192}" presName="Accent2" presStyleCnt="0"/>
      <dgm:spPr/>
    </dgm:pt>
    <dgm:pt modelId="{BA35C1DF-E909-4DD4-85BD-A0B7DAC0E691}" type="pres">
      <dgm:prSet presAssocID="{94829466-BDA4-417E-B1AC-0AF587DDA192}" presName="Accent" presStyleLbl="node1" presStyleIdx="1" presStyleCnt="6" custScaleX="245182" custScaleY="86787" custLinFactNeighborX="-6662" custLinFactNeighborY="-909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FA13F066-40C8-4CE3-A1A6-9951D0CDB169}" type="pres">
      <dgm:prSet presAssocID="{94829466-BDA4-417E-B1AC-0AF587DDA192}" presName="Parent2" presStyleLbl="revTx" presStyleIdx="1" presStyleCnt="6" custScaleX="327053" custLinFactNeighborX="2634" custLinFactNeighborY="-90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46783A-E537-43E3-AA11-5963F4EDB0AF}" type="pres">
      <dgm:prSet presAssocID="{2BC728B0-9BAE-4B8B-A7CD-60FBF03B1CF2}" presName="Accent3" presStyleCnt="0"/>
      <dgm:spPr/>
    </dgm:pt>
    <dgm:pt modelId="{7C873A86-BC1C-4252-AAC9-9B9492BE18D4}" type="pres">
      <dgm:prSet presAssocID="{2BC728B0-9BAE-4B8B-A7CD-60FBF03B1CF2}" presName="Accent" presStyleLbl="node1" presStyleIdx="2" presStyleCnt="6" custScaleX="293448" custScaleY="87508" custLinFactNeighborX="2043" custLinFactNeighborY="463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BBF12DEF-AD5F-4063-A288-337168F05E6E}" type="pres">
      <dgm:prSet presAssocID="{2BC728B0-9BAE-4B8B-A7CD-60FBF03B1CF2}" presName="Parent3" presStyleLbl="revTx" presStyleIdx="2" presStyleCnt="6" custScaleX="456394" custScaleY="187575" custLinFactNeighborX="-49287" custLinFactNeighborY="2374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6CAEA-1CF6-4E03-BBE6-9DA24A15497C}" type="pres">
      <dgm:prSet presAssocID="{8B6C8B99-1692-4497-86D9-9360F8FFB965}" presName="Accent4" presStyleCnt="0"/>
      <dgm:spPr/>
    </dgm:pt>
    <dgm:pt modelId="{8C48C135-D003-4763-989B-5551C822E33E}" type="pres">
      <dgm:prSet presAssocID="{8B6C8B99-1692-4497-86D9-9360F8FFB965}" presName="Accent" presStyleLbl="node1" presStyleIdx="3" presStyleCnt="6" custScaleX="251767" custScaleY="79406" custLinFactNeighborX="1513" custLinFactNeighborY="-1500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E0328CEC-C95D-4CBF-83C2-F8C92E07F286}" type="pres">
      <dgm:prSet presAssocID="{8B6C8B99-1692-4497-86D9-9360F8FFB965}" presName="Parent4" presStyleLbl="revTx" presStyleIdx="3" presStyleCnt="6" custScaleX="385596" custLinFactNeighborX="11879" custLinFactNeighborY="-214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13F57-93D0-405C-92CC-6EFF148AD4D0}" type="pres">
      <dgm:prSet presAssocID="{22D8AA81-F407-4303-8BC0-F634AE43B2F4}" presName="Accent5" presStyleCnt="0"/>
      <dgm:spPr/>
    </dgm:pt>
    <dgm:pt modelId="{B4783F18-20B0-473C-9BD3-862D0316C23F}" type="pres">
      <dgm:prSet presAssocID="{22D8AA81-F407-4303-8BC0-F634AE43B2F4}" presName="Accent" presStyleLbl="node1" presStyleIdx="4" presStyleCnt="6" custScaleX="271965" custScaleY="88249" custLinFactNeighborX="6336" custLinFactNeighborY="-1842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5C2AB35F-1F8B-435B-AA4F-DF2239539087}" type="pres">
      <dgm:prSet presAssocID="{22D8AA81-F407-4303-8BC0-F634AE43B2F4}" presName="Parent5" presStyleLbl="revTx" presStyleIdx="4" presStyleCnt="6" custScaleX="403538" custLinFactNeighborX="23490" custLinFactNeighborY="-1807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338352-4C3E-4C61-BF74-EB4C9071C3CD}" type="pres">
      <dgm:prSet presAssocID="{9AAC6D9E-443B-4795-8202-F9CCF34A6CAE}" presName="Accent6" presStyleCnt="0"/>
      <dgm:spPr/>
    </dgm:pt>
    <dgm:pt modelId="{ADEBB8E0-5515-416C-8B04-F83F32CE208E}" type="pres">
      <dgm:prSet presAssocID="{9AAC6D9E-443B-4795-8202-F9CCF34A6CAE}" presName="Accent" presStyleLbl="node1" presStyleIdx="5" presStyleCnt="6" custScaleX="246396" custScaleY="79816" custLinFactNeighborX="1993" custLinFactNeighborY="-2694"/>
      <dgm:spPr>
        <a:gradFill rotWithShape="0">
          <a:gsLst>
            <a:gs pos="0">
              <a:srgbClr val="00206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002060"/>
          </a:solidFill>
        </a:ln>
      </dgm:spPr>
    </dgm:pt>
    <dgm:pt modelId="{63D64274-B537-4C5D-9C4D-E30C08503DFB}" type="pres">
      <dgm:prSet presAssocID="{9AAC6D9E-443B-4795-8202-F9CCF34A6CAE}" presName="Parent6" presStyleLbl="revTx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F1CD7E-C500-4801-B46C-3954BCBCA348}" type="presOf" srcId="{22D8AA81-F407-4303-8BC0-F634AE43B2F4}" destId="{5C2AB35F-1F8B-435B-AA4F-DF2239539087}" srcOrd="0" destOrd="0" presId="urn:microsoft.com/office/officeart/2009/layout/CircleArrowProcess"/>
    <dgm:cxn modelId="{8381D440-186F-45A0-9FD6-16A7BBC016DE}" type="presOf" srcId="{9AAC6D9E-443B-4795-8202-F9CCF34A6CAE}" destId="{63D64274-B537-4C5D-9C4D-E30C08503DFB}" srcOrd="0" destOrd="0" presId="urn:microsoft.com/office/officeart/2009/layout/CircleArrowProcess"/>
    <dgm:cxn modelId="{E26DA37C-69A6-4CFA-BD86-9E518B16EFBA}" type="presOf" srcId="{266D307B-9F19-4D2B-B8E9-62BF8CEDD93F}" destId="{1B633185-35FD-49D7-A1BE-544F3EB3E847}" srcOrd="0" destOrd="0" presId="urn:microsoft.com/office/officeart/2009/layout/CircleArrowProcess"/>
    <dgm:cxn modelId="{E0C6F8B8-416C-4F6D-B801-2CD6689AC88E}" type="presOf" srcId="{635B6B5B-5C21-49E5-8580-2073D00DF95E}" destId="{68088AAC-A606-48A9-B9A8-27EBDB358DFC}" srcOrd="0" destOrd="0" presId="urn:microsoft.com/office/officeart/2009/layout/CircleArrowProcess"/>
    <dgm:cxn modelId="{AA675CD0-F37F-496E-B958-C23A64DB0632}" srcId="{266D307B-9F19-4D2B-B8E9-62BF8CEDD93F}" destId="{635B6B5B-5C21-49E5-8580-2073D00DF95E}" srcOrd="0" destOrd="0" parTransId="{CF12B74C-49C5-4C79-9668-A29A2983AF75}" sibTransId="{393889CB-E7BC-476D-B6D4-1FFCC68D272C}"/>
    <dgm:cxn modelId="{83329666-E650-4C49-AA42-52AE997DD4C4}" srcId="{266D307B-9F19-4D2B-B8E9-62BF8CEDD93F}" destId="{2BC728B0-9BAE-4B8B-A7CD-60FBF03B1CF2}" srcOrd="2" destOrd="0" parTransId="{245436C9-424D-481E-BEC6-96AFA0DB6235}" sibTransId="{598DD4F4-6DB6-4D75-A3BF-FEEC2227A79B}"/>
    <dgm:cxn modelId="{A307E327-9CB3-47EC-AE56-DA37901C3638}" type="presOf" srcId="{94829466-BDA4-417E-B1AC-0AF587DDA192}" destId="{FA13F066-40C8-4CE3-A1A6-9951D0CDB169}" srcOrd="0" destOrd="0" presId="urn:microsoft.com/office/officeart/2009/layout/CircleArrowProcess"/>
    <dgm:cxn modelId="{718F362B-8059-42A8-844C-B99AD8E6875B}" type="presOf" srcId="{8B6C8B99-1692-4497-86D9-9360F8FFB965}" destId="{E0328CEC-C95D-4CBF-83C2-F8C92E07F286}" srcOrd="0" destOrd="0" presId="urn:microsoft.com/office/officeart/2009/layout/CircleArrowProcess"/>
    <dgm:cxn modelId="{04B855E8-4C84-4332-BF83-CB11FAA229B9}" type="presOf" srcId="{2BC728B0-9BAE-4B8B-A7CD-60FBF03B1CF2}" destId="{BBF12DEF-AD5F-4063-A288-337168F05E6E}" srcOrd="0" destOrd="0" presId="urn:microsoft.com/office/officeart/2009/layout/CircleArrowProcess"/>
    <dgm:cxn modelId="{D743A86A-A07C-4ACD-98AA-720492552572}" srcId="{266D307B-9F19-4D2B-B8E9-62BF8CEDD93F}" destId="{94829466-BDA4-417E-B1AC-0AF587DDA192}" srcOrd="1" destOrd="0" parTransId="{42B01CFC-BDB0-4AAD-9DBC-0BF7B877C083}" sibTransId="{51FCFEA1-C63A-458D-B71A-A07497D0A906}"/>
    <dgm:cxn modelId="{E496744C-6ED4-4909-8A29-0196058649BE}" srcId="{266D307B-9F19-4D2B-B8E9-62BF8CEDD93F}" destId="{22D8AA81-F407-4303-8BC0-F634AE43B2F4}" srcOrd="4" destOrd="0" parTransId="{DCD8ED1A-4BEA-4B48-B0D2-7F326CDF537E}" sibTransId="{88903716-2BAB-4E65-933F-AD45EF531FA3}"/>
    <dgm:cxn modelId="{AAF5B8BA-D2DF-4670-A8BA-7B9F276D7B7C}" srcId="{266D307B-9F19-4D2B-B8E9-62BF8CEDD93F}" destId="{9AAC6D9E-443B-4795-8202-F9CCF34A6CAE}" srcOrd="5" destOrd="0" parTransId="{849083F5-7D28-4482-A8B9-419AA345856A}" sibTransId="{2A63A88B-2DA9-407F-94CD-1F9EEA9388D9}"/>
    <dgm:cxn modelId="{77D9AC7E-6CC2-496C-9CE2-50458137A160}" srcId="{266D307B-9F19-4D2B-B8E9-62BF8CEDD93F}" destId="{8B6C8B99-1692-4497-86D9-9360F8FFB965}" srcOrd="3" destOrd="0" parTransId="{55696B1C-431D-4EB7-88B1-EBF83ADDACF4}" sibTransId="{107F0E2E-0CA5-472A-9FC2-6DA9239C89F0}"/>
    <dgm:cxn modelId="{BA64789A-AEAF-4955-A984-CC9893890461}" type="presParOf" srcId="{1B633185-35FD-49D7-A1BE-544F3EB3E847}" destId="{BC70CC70-656A-4D6F-835C-2CF884C73571}" srcOrd="0" destOrd="0" presId="urn:microsoft.com/office/officeart/2009/layout/CircleArrowProcess"/>
    <dgm:cxn modelId="{14312FA6-B74C-490D-B283-231E40B975D0}" type="presParOf" srcId="{BC70CC70-656A-4D6F-835C-2CF884C73571}" destId="{50143034-D125-4044-AED7-754B41A536CA}" srcOrd="0" destOrd="0" presId="urn:microsoft.com/office/officeart/2009/layout/CircleArrowProcess"/>
    <dgm:cxn modelId="{02C63FDF-9289-4108-A3D0-8F912D3F2CDB}" type="presParOf" srcId="{1B633185-35FD-49D7-A1BE-544F3EB3E847}" destId="{68088AAC-A606-48A9-B9A8-27EBDB358DFC}" srcOrd="1" destOrd="0" presId="urn:microsoft.com/office/officeart/2009/layout/CircleArrowProcess"/>
    <dgm:cxn modelId="{1D8BD0FE-3304-4C79-95F1-EB581EC4632C}" type="presParOf" srcId="{1B633185-35FD-49D7-A1BE-544F3EB3E847}" destId="{9321537E-B1E2-4DE5-BE2A-B6A694BA03F5}" srcOrd="2" destOrd="0" presId="urn:microsoft.com/office/officeart/2009/layout/CircleArrowProcess"/>
    <dgm:cxn modelId="{63376B2B-5305-47EC-80AA-CFE06B25A877}" type="presParOf" srcId="{9321537E-B1E2-4DE5-BE2A-B6A694BA03F5}" destId="{BA35C1DF-E909-4DD4-85BD-A0B7DAC0E691}" srcOrd="0" destOrd="0" presId="urn:microsoft.com/office/officeart/2009/layout/CircleArrowProcess"/>
    <dgm:cxn modelId="{DCB1C46F-7FE3-4C60-AC69-C0FA5AC7B9AA}" type="presParOf" srcId="{1B633185-35FD-49D7-A1BE-544F3EB3E847}" destId="{FA13F066-40C8-4CE3-A1A6-9951D0CDB169}" srcOrd="3" destOrd="0" presId="urn:microsoft.com/office/officeart/2009/layout/CircleArrowProcess"/>
    <dgm:cxn modelId="{59F80FB9-3F75-40B0-9701-E136292C2FCC}" type="presParOf" srcId="{1B633185-35FD-49D7-A1BE-544F3EB3E847}" destId="{4F46783A-E537-43E3-AA11-5963F4EDB0AF}" srcOrd="4" destOrd="0" presId="urn:microsoft.com/office/officeart/2009/layout/CircleArrowProcess"/>
    <dgm:cxn modelId="{716F7194-0F82-49B5-88E6-D5D072BC01E1}" type="presParOf" srcId="{4F46783A-E537-43E3-AA11-5963F4EDB0AF}" destId="{7C873A86-BC1C-4252-AAC9-9B9492BE18D4}" srcOrd="0" destOrd="0" presId="urn:microsoft.com/office/officeart/2009/layout/CircleArrowProcess"/>
    <dgm:cxn modelId="{9F0C7452-5AD6-4B55-9B03-DAFC53B93E50}" type="presParOf" srcId="{1B633185-35FD-49D7-A1BE-544F3EB3E847}" destId="{BBF12DEF-AD5F-4063-A288-337168F05E6E}" srcOrd="5" destOrd="0" presId="urn:microsoft.com/office/officeart/2009/layout/CircleArrowProcess"/>
    <dgm:cxn modelId="{2657191B-3412-40F8-AE98-71D3610378E8}" type="presParOf" srcId="{1B633185-35FD-49D7-A1BE-544F3EB3E847}" destId="{9266CAEA-1CF6-4E03-BBE6-9DA24A15497C}" srcOrd="6" destOrd="0" presId="urn:microsoft.com/office/officeart/2009/layout/CircleArrowProcess"/>
    <dgm:cxn modelId="{6D4227EA-9A03-4EA9-8837-F3B24C749894}" type="presParOf" srcId="{9266CAEA-1CF6-4E03-BBE6-9DA24A15497C}" destId="{8C48C135-D003-4763-989B-5551C822E33E}" srcOrd="0" destOrd="0" presId="urn:microsoft.com/office/officeart/2009/layout/CircleArrowProcess"/>
    <dgm:cxn modelId="{67C83F1B-035F-44C6-80AF-2A457BE8D22D}" type="presParOf" srcId="{1B633185-35FD-49D7-A1BE-544F3EB3E847}" destId="{E0328CEC-C95D-4CBF-83C2-F8C92E07F286}" srcOrd="7" destOrd="0" presId="urn:microsoft.com/office/officeart/2009/layout/CircleArrowProcess"/>
    <dgm:cxn modelId="{6B3DE71F-67EC-4F3B-8E94-A57BD00E0368}" type="presParOf" srcId="{1B633185-35FD-49D7-A1BE-544F3EB3E847}" destId="{2D113F57-93D0-405C-92CC-6EFF148AD4D0}" srcOrd="8" destOrd="0" presId="urn:microsoft.com/office/officeart/2009/layout/CircleArrowProcess"/>
    <dgm:cxn modelId="{B00DC525-E2A6-4F6D-A881-C4A9088D0AB7}" type="presParOf" srcId="{2D113F57-93D0-405C-92CC-6EFF148AD4D0}" destId="{B4783F18-20B0-473C-9BD3-862D0316C23F}" srcOrd="0" destOrd="0" presId="urn:microsoft.com/office/officeart/2009/layout/CircleArrowProcess"/>
    <dgm:cxn modelId="{E9488A8F-5F9E-4D52-B598-A8D8BBB1BE76}" type="presParOf" srcId="{1B633185-35FD-49D7-A1BE-544F3EB3E847}" destId="{5C2AB35F-1F8B-435B-AA4F-DF2239539087}" srcOrd="9" destOrd="0" presId="urn:microsoft.com/office/officeart/2009/layout/CircleArrowProcess"/>
    <dgm:cxn modelId="{BA739FDE-9F28-47C2-98BF-7DE827A62870}" type="presParOf" srcId="{1B633185-35FD-49D7-A1BE-544F3EB3E847}" destId="{26338352-4C3E-4C61-BF74-EB4C9071C3CD}" srcOrd="10" destOrd="0" presId="urn:microsoft.com/office/officeart/2009/layout/CircleArrowProcess"/>
    <dgm:cxn modelId="{7F0C3E5B-5516-41C8-BBF5-D50486B36DBA}" type="presParOf" srcId="{26338352-4C3E-4C61-BF74-EB4C9071C3CD}" destId="{ADEBB8E0-5515-416C-8B04-F83F32CE208E}" srcOrd="0" destOrd="0" presId="urn:microsoft.com/office/officeart/2009/layout/CircleArrowProcess"/>
    <dgm:cxn modelId="{FF82F1AE-418B-4E9F-A84E-50DE726E181C}" type="presParOf" srcId="{1B633185-35FD-49D7-A1BE-544F3EB3E847}" destId="{63D64274-B537-4C5D-9C4D-E30C08503DFB}" srcOrd="11" destOrd="0" presId="urn:microsoft.com/office/officeart/2009/layout/CircleArrowProcess"/>
  </dgm:cxnLst>
  <dgm:bg>
    <a:noFill/>
  </dgm:bg>
  <dgm:whole>
    <a:ln w="19050">
      <a:solidFill>
        <a:srgbClr val="FF0000"/>
      </a:solidFill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C0A22-8B66-45F6-8A8C-435230BF34AF}" type="datetimeFigureOut">
              <a:rPr lang="ru-RU" smtClean="0"/>
              <a:pPr/>
              <a:t>24.02.2025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DC006-A7C3-4FF0-9DF0-84B67D0B80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751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5DC006-A7C3-4FF0-9DF0-84B67D0B802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006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E0A2-F127-494D-9AB0-074F8345F6FB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920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9548-B39A-4230-8BA7-6A85F84565DE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58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1FD7-6A1F-4B7F-BA8A-C5A2AC7D136E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03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1BAC-BD6D-4131-8F7E-542FBF5A65FF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53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2352B-B509-48F9-971E-43C4AA8907A3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76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AC094-D5F4-4872-85A8-8BB08E525962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88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9F29D-C03B-4C1C-B206-B912E493907D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33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9F72-AA75-4475-9846-035E5B19E23A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5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BEC7-B9EC-4292-9F9E-07E576AB24A8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79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E647C-1784-4C43-9A7D-36533CB1D0AE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4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8B49B-1C8B-45CF-895B-A9A48891CB73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02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763FA-983B-462C-871F-B6B57BFB96A3}" type="datetime1">
              <a:rPr lang="ru-RU" smtClean="0"/>
              <a:pPr/>
              <a:t>24.02.2025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FDF20-C34D-4C45-A564-7BC45D12A1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68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-18360" y="-21033"/>
            <a:ext cx="3794008" cy="6861367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3775648" y="2767923"/>
            <a:ext cx="8111552" cy="1081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МАТЕРИАЛЫ (ПОРТФОЛИО) АТТЕСТУЕМЫХ</a:t>
            </a:r>
            <a:endParaRPr lang="aa-ET" sz="32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Shape 10255"/>
          <p:cNvSpPr/>
          <p:nvPr/>
        </p:nvSpPr>
        <p:spPr>
          <a:xfrm>
            <a:off x="323181" y="4529344"/>
            <a:ext cx="3147646" cy="346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altLang="ru-RU" b="1" dirty="0">
              <a:solidFill>
                <a:schemeClr val="bg1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12" name="Shape 10255"/>
          <p:cNvSpPr/>
          <p:nvPr/>
        </p:nvSpPr>
        <p:spPr>
          <a:xfrm>
            <a:off x="323180" y="1040390"/>
            <a:ext cx="3334419" cy="623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/>
            </a:r>
            <a:b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</a:br>
            <a:endParaRPr lang="ru-RU" altLang="ru-RU" b="1" dirty="0">
              <a:solidFill>
                <a:schemeClr val="bg1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27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375" y="160337"/>
            <a:ext cx="3599037" cy="24815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973812" y="465137"/>
            <a:ext cx="6961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3.3.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Публикация на основе исследовательской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(инновационной, творческой) деятельности (не более 3 авторов) 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2DADA3D-5EC4-4A03-A7F2-4D7F6F58775D}"/>
              </a:ext>
            </a:extLst>
          </p:cNvPr>
          <p:cNvSpPr txBox="1"/>
          <p:nvPr/>
        </p:nvSpPr>
        <p:spPr>
          <a:xfrm>
            <a:off x="307975" y="2912019"/>
            <a:ext cx="5724000" cy="301621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Учитываются публикации в изданиях: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Национальной академии образования имени </a:t>
            </a:r>
            <a:r>
              <a:rPr lang="ru-RU" sz="1900" dirty="0" err="1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Ыбырая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Алтынсарина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Института раннего развития детства;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Национального научно-практического центра специального и инклюзивного образования;</a:t>
            </a:r>
          </a:p>
          <a:p>
            <a:pPr lvl="0" algn="ctr"/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или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рекомендованных Министерством просвещения Республики Казахстан</a:t>
            </a:r>
            <a:endParaRPr lang="ru-RU" sz="1900" b="1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413610" y="989346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3.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ОБОБЩЕНИЕ 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И ТРАНСЛЯЦИЯ ОПЫТА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94245" y="1616343"/>
            <a:ext cx="5724000" cy="1554272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Копия 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</a:rPr>
              <a:t>публикации 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(титульного 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</a:rPr>
              <a:t>листа, страницы с разделом «Содержание» с ФИО педагога, страницы со 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статьёй);</a:t>
            </a:r>
          </a:p>
          <a:p>
            <a:pPr marL="342900" lvl="0" indent="-342900" algn="just">
              <a:buAutoNum type="arabicParenR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Ссылка на издание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94245" y="3356169"/>
            <a:ext cx="5724000" cy="255454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Примечание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Выставляется 7 баллов, если есть публикация в издании, рекомендованном КОКНВО или входящим в базы </a:t>
            </a:r>
            <a:r>
              <a:rPr lang="en-US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Scopus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и </a:t>
            </a:r>
            <a:r>
              <a:rPr lang="en-US" sz="2000" dirty="0" err="1" smtClean="0">
                <a:solidFill>
                  <a:srgbClr val="002060"/>
                </a:solidFill>
                <a:latin typeface="Bookman Old Style" panose="02050604050505020204" pitchFamily="18" charset="0"/>
              </a:rPr>
              <a:t>WoS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;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За одну и ту же работу, опубликованную в разных изданиях, баллы не суммируются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07975" y="6055822"/>
            <a:ext cx="11738669" cy="707886"/>
          </a:xfrm>
          <a:prstGeom prst="rect">
            <a:avLst/>
          </a:prstGeom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Показатель обязателен для педагогов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, аттестуемых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на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квалификационную категорию «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педагог-исследователь», «педагог-мастер» </a:t>
            </a:r>
          </a:p>
        </p:txBody>
      </p:sp>
    </p:spTree>
    <p:extLst>
      <p:ext uri="{BB962C8B-B14F-4D97-AF65-F5344CB8AC3E}">
        <p14:creationId xmlns:p14="http://schemas.microsoft.com/office/powerpoint/2010/main" val="396825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375" y="160337"/>
            <a:ext cx="3711132" cy="24815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319223" y="893257"/>
            <a:ext cx="66955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3.4. </a:t>
            </a:r>
            <a:r>
              <a:rPr lang="ru-RU" sz="2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Участие в творческих (экспертных, рабочих) группах, </a:t>
            </a:r>
            <a:r>
              <a:rPr lang="ru-RU" sz="2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проектах или конкурсных комиссиях, или жюри, судействе</a:t>
            </a:r>
            <a:endParaRPr lang="ru-RU" sz="22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2DADA3D-5EC4-4A03-A7F2-4D7F6F58775D}"/>
              </a:ext>
            </a:extLst>
          </p:cNvPr>
          <p:cNvSpPr txBox="1"/>
          <p:nvPr/>
        </p:nvSpPr>
        <p:spPr>
          <a:xfrm>
            <a:off x="6283843" y="4190233"/>
            <a:ext cx="5651056" cy="1938992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Группы создаются на уровнях: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организации образования;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отдела образования района/города;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управления образования;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уполномоченного органа в области образования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469658" y="1039481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3.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ОБОБЩЕНИЕ 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И ТРАНСЛЯЦИЯ ОПЫТА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83843" y="2791728"/>
            <a:ext cx="5651056" cy="1015663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Выписка из приказа (копия приказа) или письма (копия письма)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575" y="2820627"/>
            <a:ext cx="5819923" cy="3308598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Какие группы могут формироваться?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 разработке учебных материалов (интерактивных учебных пособий и мультимедийных материалов);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 разработке и экспертизе инструментов оценивания;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 внедрению инновационных методик;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 проведению исследования практики (например, </a:t>
            </a:r>
            <a:r>
              <a:rPr lang="en-US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Lesson Study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,</a:t>
            </a:r>
            <a:r>
              <a:rPr lang="en-US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Action Research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);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творческая группа по организации внеурочной деятельности и другие</a:t>
            </a:r>
          </a:p>
        </p:txBody>
      </p:sp>
    </p:spTree>
    <p:extLst>
      <p:ext uri="{BB962C8B-B14F-4D97-AF65-F5344CB8AC3E}">
        <p14:creationId xmlns:p14="http://schemas.microsoft.com/office/powerpoint/2010/main" val="387497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974" y="117805"/>
            <a:ext cx="3599037" cy="24815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870823" y="481514"/>
            <a:ext cx="61635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3.5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Трансляция практики на основе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учебно-методических материалов или программ,  рекомендованных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2DADA3D-5EC4-4A03-A7F2-4D7F6F58775D}"/>
              </a:ext>
            </a:extLst>
          </p:cNvPr>
          <p:cNvSpPr txBox="1"/>
          <p:nvPr/>
        </p:nvSpPr>
        <p:spPr>
          <a:xfrm>
            <a:off x="5914380" y="1639509"/>
            <a:ext cx="6120000" cy="4801314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для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педагогов, аттестуемых на квалификационную категорию 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«педагог-исследователь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»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- УМС при управлении образования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или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РУМС при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уполномоченном органе в области образования (НАО имени </a:t>
            </a:r>
            <a:r>
              <a:rPr lang="ru-RU" dirty="0" err="1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И.Алтынсарина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)/ РУМС при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уполномоченном органе в области образования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соответствующей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отрасли (РУМС при РУМЦ ДО/ РУМС при ННПЦ РСИО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);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для педагогов, аттестуемых на квалификационную категорию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«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педагог-мастер»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-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РУМС  при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уполномоченном органе в области образования (НАО имени </a:t>
            </a:r>
            <a:r>
              <a:rPr lang="ru-RU" dirty="0" err="1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И.Алтынсарина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)/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РУМС при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уполномоченном органе в области образования соответствующей отрасли (РУМС при РУМЦ ДО/ РУМС при ННПЦ РСИО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)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413610" y="968080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3.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ОБОБЩЕНИЕ 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И ТРАНСЛЯЦИЯ ОПЫТА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9493" y="2764937"/>
            <a:ext cx="5580000" cy="203132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Выписка из приказа (копия приказа), справка, программа (копия программы);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Ссылка на материалы мероприятия,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размещенные в облачные хранилища или ссылка на публикацию на сайте организации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образования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575" y="4952273"/>
            <a:ext cx="5580000" cy="1477328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Примечание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Трансляция на республиканском уровне – охват не менее 3 областей;</a:t>
            </a:r>
          </a:p>
          <a:p>
            <a:pPr marL="342900" lvl="0" indent="-342900" algn="just">
              <a:buAutoNum type="arabicParenR"/>
            </a:pP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Выставляется один общий балл в соответствии уровнем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представления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57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65114" y="-34595"/>
            <a:ext cx="9019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ПОШАГОВЫЙ АЛГОРИТМ ТРАНСЛЯЦИИ ОПЫТА ПЕДАГОГА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7976" y="369899"/>
            <a:ext cx="5465504" cy="30777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ПЕДАГОГ-ИССЛЕДОВАТЕЛЬ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263656" y="6101943"/>
            <a:ext cx="2156882" cy="41696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TextBox 25"/>
          <p:cNvSpPr txBox="1"/>
          <p:nvPr/>
        </p:nvSpPr>
        <p:spPr>
          <a:xfrm>
            <a:off x="6366249" y="369898"/>
            <a:ext cx="5436000" cy="30777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ПЕДАГОГ-МАСТЕР</a:t>
            </a:r>
          </a:p>
        </p:txBody>
      </p:sp>
      <p:graphicFrame>
        <p:nvGraphicFramePr>
          <p:cNvPr id="30" name="Схема 29"/>
          <p:cNvGraphicFramePr/>
          <p:nvPr>
            <p:extLst>
              <p:ext uri="{D42A27DB-BD31-4B8C-83A1-F6EECF244321}">
                <p14:modId xmlns:p14="http://schemas.microsoft.com/office/powerpoint/2010/main" val="2302875632"/>
              </p:ext>
            </p:extLst>
          </p:nvPr>
        </p:nvGraphicFramePr>
        <p:xfrm>
          <a:off x="6342327" y="765545"/>
          <a:ext cx="5465504" cy="59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7238017" y="5770506"/>
            <a:ext cx="3119468" cy="41696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6.Предоставляет документы              в аттестационную комиссию</a:t>
            </a:r>
            <a:endParaRPr lang="ru-RU" sz="1400" kern="12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32" name="Схема 31"/>
          <p:cNvGraphicFramePr/>
          <p:nvPr>
            <p:extLst>
              <p:ext uri="{D42A27DB-BD31-4B8C-83A1-F6EECF244321}">
                <p14:modId xmlns:p14="http://schemas.microsoft.com/office/powerpoint/2010/main" val="2714715896"/>
              </p:ext>
            </p:extLst>
          </p:nvPr>
        </p:nvGraphicFramePr>
        <p:xfrm>
          <a:off x="317917" y="756549"/>
          <a:ext cx="5465504" cy="59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955034" y="5744130"/>
            <a:ext cx="3496898" cy="41696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6.Предоставляет документы               в аттестационную комиссию</a:t>
            </a:r>
            <a:endParaRPr lang="ru-RU" sz="1400" kern="12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44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125" y="347839"/>
            <a:ext cx="3599037" cy="24815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887901" y="347839"/>
            <a:ext cx="59172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4.1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Курсы повышения квалификации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 профилю (области) деятельности (не менее одного) по 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образовательным программам, согласованным с уполномоченным органом в области образования </a:t>
            </a:r>
          </a:p>
        </p:txBody>
      </p:sp>
      <p:sp>
        <p:nvSpPr>
          <p:cNvPr id="18" name="Shape 10255"/>
          <p:cNvSpPr/>
          <p:nvPr/>
        </p:nvSpPr>
        <p:spPr>
          <a:xfrm>
            <a:off x="1547674" y="1343303"/>
            <a:ext cx="3216566" cy="992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4.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ПОВЫШЕНИЕ КВАЛИФИКАЦИИ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91827" y="2562278"/>
            <a:ext cx="5724000" cy="70788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Копии сертификатов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9373" y="3214017"/>
            <a:ext cx="5580000" cy="2862322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ВАЖНО!!!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Балл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выставляется в соответствии с количеством часов 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 рамках повышения квалификации;</a:t>
            </a:r>
          </a:p>
          <a:p>
            <a:pPr lvl="0" algn="just"/>
            <a:endParaRPr lang="ru-RU" sz="2000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 случае, если педагог участвует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 двух или более курсах по разным программам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, количество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суммируется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02460" y="3519179"/>
            <a:ext cx="5724000" cy="255454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Примечание</a:t>
            </a:r>
          </a:p>
          <a:p>
            <a:pPr lvl="0" algn="just"/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Сертификат </a:t>
            </a:r>
            <a:r>
              <a:rPr lang="ru-RU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учитывается только один раз 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 случаях, если педагог: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одновременно проходит аттестацию 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как руководитель (заместитель руководителя) и педагог (методист);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прошел обучение </a:t>
            </a:r>
            <a:r>
              <a:rPr lang="ru-RU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два или более раз по одной и той же программе</a:t>
            </a:r>
            <a:endParaRPr lang="ru-RU" sz="20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16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185" y="372551"/>
            <a:ext cx="3599037" cy="255516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984547" y="964502"/>
            <a:ext cx="5467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4.1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</a:t>
            </a:r>
            <a:r>
              <a:rPr lang="ru-RU" sz="24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Классное руководство (при наличии)</a:t>
            </a:r>
            <a:endParaRPr lang="ru-RU" sz="24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675420" y="1453112"/>
            <a:ext cx="3216566" cy="684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5.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ДОПОЛНИТЕЛЬНО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84547" y="2334478"/>
            <a:ext cx="5724000" cy="1323439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Выписка из приказа (копия приказа);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Анализ воспитательной работы – при наличии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84547" y="4288083"/>
            <a:ext cx="5724000" cy="163121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ВАЖНО!!!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Дополнительные баллы за награды, грамоты, благодарственные письма и другие формы поощрения или награждения не выставляются</a:t>
            </a:r>
            <a:endParaRPr lang="ru-RU" sz="20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/>
          <a:srcRect t="7954" b="10025"/>
          <a:stretch/>
        </p:blipFill>
        <p:spPr>
          <a:xfrm>
            <a:off x="1069975" y="3150528"/>
            <a:ext cx="4639709" cy="3327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58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695113"/>
              </p:ext>
            </p:extLst>
          </p:nvPr>
        </p:nvGraphicFramePr>
        <p:xfrm>
          <a:off x="3650566" y="167053"/>
          <a:ext cx="4890868" cy="6559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0868">
                  <a:extLst>
                    <a:ext uri="{9D8B030D-6E8A-4147-A177-3AD203B41FA5}">
                      <a16:colId xmlns:a16="http://schemas.microsoft.com/office/drawing/2014/main" xmlns="" val="461719239"/>
                    </a:ext>
                  </a:extLst>
                </a:gridCol>
              </a:tblGrid>
              <a:tr h="284021">
                <a:tc>
                  <a:txBody>
                    <a:bodyPr/>
                    <a:lstStyle/>
                    <a:p>
                      <a:pPr algn="ctr"/>
                      <a:r>
                        <a:rPr kumimoji="0" lang="ru-RU" sz="1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МАТЕРИАЛЫ (ПОРТФОЛИО) ПЕДАГОГА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99339230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Bookman Old Style" panose="02050604050505020204" pitchFamily="18" charset="0"/>
                        </a:rPr>
                        <a:t>1. Обеспечение качества образования 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90458681"/>
                  </a:ext>
                </a:extLst>
              </a:tr>
              <a:tr h="505741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1.1.Качество знаний/Динамика освоения образовательной программы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08861046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1.2.Качество преподавания (организации, проведения)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04670078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Bookman Old Style" panose="02050604050505020204" pitchFamily="18" charset="0"/>
                        </a:rPr>
                        <a:t>2.Достижения 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02734356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Bookman Old Style" panose="02050604050505020204" pitchFamily="18" charset="0"/>
                        </a:rPr>
                        <a:t>2.1.Достижение обучающихся (воспитанников) </a:t>
                      </a:r>
                      <a:endParaRPr lang="ru-RU" sz="1300" b="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74226043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2.2.Достижение педагога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97447652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3. Обобщение и трансляция опыта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17770430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3.1. Учебно - методические материалы </a:t>
                      </a:r>
                      <a:endParaRPr lang="ru-RU" sz="130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0067186"/>
                  </a:ext>
                </a:extLst>
              </a:tr>
              <a:tr h="505741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3.2. Выступление на основе исследовательской деятельности/авторских материалов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69445023"/>
                  </a:ext>
                </a:extLst>
              </a:tr>
              <a:tr h="505741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3.3. Публикация на основе исследовательской деятельности (исследования практики) </a:t>
                      </a:r>
                      <a:endParaRPr lang="ru-RU" sz="130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1093809"/>
                  </a:ext>
                </a:extLst>
              </a:tr>
              <a:tr h="711199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3.4. Участие в творческих (экспертных, рабочих) группах, проектах, конкурсных комиссиях, жюри, судействе </a:t>
                      </a:r>
                      <a:endParaRPr lang="ru-RU" sz="130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91287394"/>
                  </a:ext>
                </a:extLst>
              </a:tr>
              <a:tr h="505741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3.5.Трансляция практики на основе рекомендованных  авторских материалов (исследователь, мастер)</a:t>
                      </a:r>
                      <a:endParaRPr lang="ru-RU" sz="130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13772267"/>
                  </a:ext>
                </a:extLst>
              </a:tr>
              <a:tr h="300284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Bookman Old Style" panose="02050604050505020204" pitchFamily="18" charset="0"/>
                        </a:rPr>
                        <a:t>4.Повышение квалификации 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5735560"/>
                  </a:ext>
                </a:extLst>
              </a:tr>
              <a:tr h="377988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4.1. Курсы повышения квалификации </a:t>
                      </a:r>
                      <a:endParaRPr lang="ru-RU" sz="1300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182425"/>
                  </a:ext>
                </a:extLst>
              </a:tr>
              <a:tr h="377988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Bookman Old Style" panose="02050604050505020204" pitchFamily="18" charset="0"/>
                        </a:rPr>
                        <a:t>5.Дополнительно</a:t>
                      </a:r>
                      <a:endParaRPr lang="ru-RU" sz="1300" b="1" dirty="0">
                        <a:latin typeface="Bookman Old Style" panose="0205060405050502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43752077"/>
                  </a:ext>
                </a:extLst>
              </a:tr>
              <a:tr h="377988"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Bookman Old Style" panose="02050604050505020204" pitchFamily="18" charset="0"/>
                        </a:rPr>
                        <a:t>5.1. Мониторинг воспитательной работы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1207499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1787" y="228597"/>
            <a:ext cx="2755303" cy="75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Мониторинг </a:t>
            </a:r>
            <a:r>
              <a:rPr lang="ru-RU" sz="1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качества </a:t>
            </a:r>
            <a:r>
              <a:rPr lang="ru-RU" sz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с выводами по анализу результатов, сравнительные </a:t>
            </a:r>
            <a:r>
              <a:rPr lang="ru-RU" sz="12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таблицы, диаграммы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6099" y="2322401"/>
            <a:ext cx="2686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Выписка </a:t>
            </a: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 протокола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учебно - методического совета,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ссылка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на материалы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00305" y="3975377"/>
            <a:ext cx="2697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Выписка 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 приказа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или </a:t>
            </a: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письма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66" y="1300927"/>
            <a:ext cx="2747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Доказательства: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грамоты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,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дипломы, сертификаты или приказы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4804" y="3369987"/>
            <a:ext cx="27952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Копия публикации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, ссылка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на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издание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264553" y="5435833"/>
            <a:ext cx="2768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Сертификаты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КПК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0239" y="6006337"/>
            <a:ext cx="27472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Выписка </a:t>
            </a:r>
            <a:r>
              <a:rPr kumimoji="0" lang="ru-RU" sz="13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 приказа,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анализ </a:t>
            </a:r>
            <a:r>
              <a:rPr kumimoji="0" lang="ru-RU" sz="13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воспитательной работы</a:t>
            </a:r>
            <a:endParaRPr kumimoji="0" lang="ru-RU" sz="13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284910" y="2791731"/>
            <a:ext cx="27686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Выписка 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 приказа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или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Программа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,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ссылка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на материалы мероприятия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480" y="4407932"/>
            <a:ext cx="2728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Выписка </a:t>
            </a: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из приказа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,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справки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, программы,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ссылка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на публикацию трансляции в социальных сетях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13" name="Прямоугольная выноска 12"/>
          <p:cNvSpPr/>
          <p:nvPr/>
        </p:nvSpPr>
        <p:spPr>
          <a:xfrm flipH="1">
            <a:off x="155046" y="256219"/>
            <a:ext cx="3456031" cy="792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ая выноска 12"/>
          <p:cNvSpPr/>
          <p:nvPr/>
        </p:nvSpPr>
        <p:spPr>
          <a:xfrm>
            <a:off x="8580923" y="568860"/>
            <a:ext cx="3456000" cy="972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9370459" y="531922"/>
            <a:ext cx="26467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ru-RU" sz="11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Листы наблюдения </a:t>
            </a:r>
            <a:r>
              <a:rPr lang="ru-RU" sz="1200" dirty="0">
                <a:solidFill>
                  <a:srgbClr val="002060"/>
                </a:solidFill>
                <a:latin typeface="Bookman Old Style" panose="02050604050505020204" pitchFamily="18" charset="0"/>
              </a:rPr>
              <a:t>урока (занятия, организованной деятельности, мероприятия, процедуры обследования и консультирования</a:t>
            </a:r>
            <a:r>
              <a:rPr lang="ru-RU" sz="12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)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27" name="Прямоугольная выноска 12"/>
          <p:cNvSpPr/>
          <p:nvPr/>
        </p:nvSpPr>
        <p:spPr>
          <a:xfrm flipH="1">
            <a:off x="132960" y="3254389"/>
            <a:ext cx="3456031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ая выноска 12"/>
          <p:cNvSpPr/>
          <p:nvPr/>
        </p:nvSpPr>
        <p:spPr>
          <a:xfrm flipH="1">
            <a:off x="162202" y="2267467"/>
            <a:ext cx="3456031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ая выноска 12"/>
          <p:cNvSpPr/>
          <p:nvPr/>
        </p:nvSpPr>
        <p:spPr>
          <a:xfrm flipH="1">
            <a:off x="151658" y="1271899"/>
            <a:ext cx="3456031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ая выноска 12"/>
          <p:cNvSpPr/>
          <p:nvPr/>
        </p:nvSpPr>
        <p:spPr>
          <a:xfrm>
            <a:off x="8603009" y="1748166"/>
            <a:ext cx="3456000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9344487" y="1766982"/>
            <a:ext cx="2769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Доказательства: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сертификаты,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грамоты, благодарственного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письма или приказы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32" name="Прямоугольная выноска 12"/>
          <p:cNvSpPr/>
          <p:nvPr/>
        </p:nvSpPr>
        <p:spPr>
          <a:xfrm>
            <a:off x="8561179" y="2754896"/>
            <a:ext cx="3456000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ая выноска 12"/>
          <p:cNvSpPr/>
          <p:nvPr/>
        </p:nvSpPr>
        <p:spPr>
          <a:xfrm>
            <a:off x="8541434" y="3876058"/>
            <a:ext cx="3456000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ая выноска 12"/>
          <p:cNvSpPr/>
          <p:nvPr/>
        </p:nvSpPr>
        <p:spPr>
          <a:xfrm flipH="1">
            <a:off x="174790" y="4446929"/>
            <a:ext cx="3456031" cy="792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ая выноска 12"/>
          <p:cNvSpPr/>
          <p:nvPr/>
        </p:nvSpPr>
        <p:spPr>
          <a:xfrm>
            <a:off x="8541434" y="5222027"/>
            <a:ext cx="3456000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ая выноска 12"/>
          <p:cNvSpPr/>
          <p:nvPr/>
        </p:nvSpPr>
        <p:spPr>
          <a:xfrm flipH="1">
            <a:off x="167576" y="5893431"/>
            <a:ext cx="3456031" cy="720000"/>
          </a:xfrm>
          <a:custGeom>
            <a:avLst/>
            <a:gdLst>
              <a:gd name="connsiteX0" fmla="*/ 0 w 2944532"/>
              <a:gd name="connsiteY0" fmla="*/ 0 h 837330"/>
              <a:gd name="connsiteX1" fmla="*/ 490755 w 2944532"/>
              <a:gd name="connsiteY1" fmla="*/ 0 h 837330"/>
              <a:gd name="connsiteX2" fmla="*/ 490755 w 2944532"/>
              <a:gd name="connsiteY2" fmla="*/ 0 h 837330"/>
              <a:gd name="connsiteX3" fmla="*/ 1226888 w 2944532"/>
              <a:gd name="connsiteY3" fmla="*/ 0 h 837330"/>
              <a:gd name="connsiteX4" fmla="*/ 2944532 w 2944532"/>
              <a:gd name="connsiteY4" fmla="*/ 0 h 837330"/>
              <a:gd name="connsiteX5" fmla="*/ 2944532 w 2944532"/>
              <a:gd name="connsiteY5" fmla="*/ 488443 h 837330"/>
              <a:gd name="connsiteX6" fmla="*/ 2944532 w 2944532"/>
              <a:gd name="connsiteY6" fmla="*/ 488443 h 837330"/>
              <a:gd name="connsiteX7" fmla="*/ 2944532 w 2944532"/>
              <a:gd name="connsiteY7" fmla="*/ 697775 h 837330"/>
              <a:gd name="connsiteX8" fmla="*/ 2944532 w 2944532"/>
              <a:gd name="connsiteY8" fmla="*/ 837330 h 837330"/>
              <a:gd name="connsiteX9" fmla="*/ 1226888 w 2944532"/>
              <a:gd name="connsiteY9" fmla="*/ 837330 h 837330"/>
              <a:gd name="connsiteX10" fmla="*/ 858832 w 2944532"/>
              <a:gd name="connsiteY10" fmla="*/ 941996 h 837330"/>
              <a:gd name="connsiteX11" fmla="*/ 490755 w 2944532"/>
              <a:gd name="connsiteY11" fmla="*/ 837330 h 837330"/>
              <a:gd name="connsiteX12" fmla="*/ 0 w 2944532"/>
              <a:gd name="connsiteY12" fmla="*/ 837330 h 837330"/>
              <a:gd name="connsiteX13" fmla="*/ 0 w 2944532"/>
              <a:gd name="connsiteY13" fmla="*/ 697775 h 837330"/>
              <a:gd name="connsiteX14" fmla="*/ 0 w 2944532"/>
              <a:gd name="connsiteY14" fmla="*/ 488443 h 837330"/>
              <a:gd name="connsiteX15" fmla="*/ 0 w 2944532"/>
              <a:gd name="connsiteY15" fmla="*/ 488443 h 837330"/>
              <a:gd name="connsiteX16" fmla="*/ 0 w 2944532"/>
              <a:gd name="connsiteY16" fmla="*/ 0 h 837330"/>
              <a:gd name="connsiteX0" fmla="*/ 791308 w 3735840"/>
              <a:gd name="connsiteY0" fmla="*/ 0 h 941996"/>
              <a:gd name="connsiteX1" fmla="*/ 1282063 w 3735840"/>
              <a:gd name="connsiteY1" fmla="*/ 0 h 941996"/>
              <a:gd name="connsiteX2" fmla="*/ 1282063 w 3735840"/>
              <a:gd name="connsiteY2" fmla="*/ 0 h 941996"/>
              <a:gd name="connsiteX3" fmla="*/ 2018196 w 3735840"/>
              <a:gd name="connsiteY3" fmla="*/ 0 h 941996"/>
              <a:gd name="connsiteX4" fmla="*/ 3735840 w 3735840"/>
              <a:gd name="connsiteY4" fmla="*/ 0 h 941996"/>
              <a:gd name="connsiteX5" fmla="*/ 3735840 w 3735840"/>
              <a:gd name="connsiteY5" fmla="*/ 488443 h 941996"/>
              <a:gd name="connsiteX6" fmla="*/ 3735840 w 3735840"/>
              <a:gd name="connsiteY6" fmla="*/ 488443 h 941996"/>
              <a:gd name="connsiteX7" fmla="*/ 3735840 w 3735840"/>
              <a:gd name="connsiteY7" fmla="*/ 697775 h 941996"/>
              <a:gd name="connsiteX8" fmla="*/ 3735840 w 3735840"/>
              <a:gd name="connsiteY8" fmla="*/ 837330 h 941996"/>
              <a:gd name="connsiteX9" fmla="*/ 2018196 w 3735840"/>
              <a:gd name="connsiteY9" fmla="*/ 837330 h 941996"/>
              <a:gd name="connsiteX10" fmla="*/ 1650140 w 3735840"/>
              <a:gd name="connsiteY10" fmla="*/ 941996 h 941996"/>
              <a:gd name="connsiteX11" fmla="*/ 1282063 w 3735840"/>
              <a:gd name="connsiteY11" fmla="*/ 837330 h 941996"/>
              <a:gd name="connsiteX12" fmla="*/ 791308 w 3735840"/>
              <a:gd name="connsiteY12" fmla="*/ 837330 h 941996"/>
              <a:gd name="connsiteX13" fmla="*/ 0 w 3735840"/>
              <a:gd name="connsiteY13" fmla="*/ 750529 h 941996"/>
              <a:gd name="connsiteX14" fmla="*/ 791308 w 3735840"/>
              <a:gd name="connsiteY14" fmla="*/ 488443 h 941996"/>
              <a:gd name="connsiteX15" fmla="*/ 791308 w 3735840"/>
              <a:gd name="connsiteY15" fmla="*/ 488443 h 941996"/>
              <a:gd name="connsiteX16" fmla="*/ 791308 w 3735840"/>
              <a:gd name="connsiteY16" fmla="*/ 0 h 941996"/>
              <a:gd name="connsiteX0" fmla="*/ 791308 w 3735840"/>
              <a:gd name="connsiteY0" fmla="*/ 0 h 871657"/>
              <a:gd name="connsiteX1" fmla="*/ 1282063 w 3735840"/>
              <a:gd name="connsiteY1" fmla="*/ 0 h 871657"/>
              <a:gd name="connsiteX2" fmla="*/ 1282063 w 3735840"/>
              <a:gd name="connsiteY2" fmla="*/ 0 h 871657"/>
              <a:gd name="connsiteX3" fmla="*/ 2018196 w 3735840"/>
              <a:gd name="connsiteY3" fmla="*/ 0 h 871657"/>
              <a:gd name="connsiteX4" fmla="*/ 3735840 w 3735840"/>
              <a:gd name="connsiteY4" fmla="*/ 0 h 871657"/>
              <a:gd name="connsiteX5" fmla="*/ 3735840 w 3735840"/>
              <a:gd name="connsiteY5" fmla="*/ 488443 h 871657"/>
              <a:gd name="connsiteX6" fmla="*/ 3735840 w 3735840"/>
              <a:gd name="connsiteY6" fmla="*/ 488443 h 871657"/>
              <a:gd name="connsiteX7" fmla="*/ 3735840 w 3735840"/>
              <a:gd name="connsiteY7" fmla="*/ 697775 h 871657"/>
              <a:gd name="connsiteX8" fmla="*/ 3735840 w 3735840"/>
              <a:gd name="connsiteY8" fmla="*/ 837330 h 871657"/>
              <a:gd name="connsiteX9" fmla="*/ 2018196 w 3735840"/>
              <a:gd name="connsiteY9" fmla="*/ 837330 h 871657"/>
              <a:gd name="connsiteX10" fmla="*/ 1641347 w 3735840"/>
              <a:gd name="connsiteY10" fmla="*/ 871657 h 871657"/>
              <a:gd name="connsiteX11" fmla="*/ 1282063 w 3735840"/>
              <a:gd name="connsiteY11" fmla="*/ 837330 h 871657"/>
              <a:gd name="connsiteX12" fmla="*/ 791308 w 3735840"/>
              <a:gd name="connsiteY12" fmla="*/ 837330 h 871657"/>
              <a:gd name="connsiteX13" fmla="*/ 0 w 3735840"/>
              <a:gd name="connsiteY13" fmla="*/ 750529 h 871657"/>
              <a:gd name="connsiteX14" fmla="*/ 791308 w 3735840"/>
              <a:gd name="connsiteY14" fmla="*/ 488443 h 871657"/>
              <a:gd name="connsiteX15" fmla="*/ 791308 w 3735840"/>
              <a:gd name="connsiteY15" fmla="*/ 488443 h 871657"/>
              <a:gd name="connsiteX16" fmla="*/ 791308 w 3735840"/>
              <a:gd name="connsiteY16" fmla="*/ 0 h 871657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91308 w 3735840"/>
              <a:gd name="connsiteY12" fmla="*/ 837330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782516 w 3735840"/>
              <a:gd name="connsiteY12" fmla="*/ 784576 h 837330"/>
              <a:gd name="connsiteX13" fmla="*/ 0 w 3735840"/>
              <a:gd name="connsiteY13" fmla="*/ 750529 h 837330"/>
              <a:gd name="connsiteX14" fmla="*/ 791308 w 3735840"/>
              <a:gd name="connsiteY14" fmla="*/ 488443 h 837330"/>
              <a:gd name="connsiteX15" fmla="*/ 791308 w 3735840"/>
              <a:gd name="connsiteY15" fmla="*/ 488443 h 837330"/>
              <a:gd name="connsiteX16" fmla="*/ 791308 w 3735840"/>
              <a:gd name="connsiteY16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764230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41347 w 3735840"/>
              <a:gd name="connsiteY10" fmla="*/ 827695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  <a:gd name="connsiteX0" fmla="*/ 791308 w 3735840"/>
              <a:gd name="connsiteY0" fmla="*/ 0 h 837330"/>
              <a:gd name="connsiteX1" fmla="*/ 1282063 w 3735840"/>
              <a:gd name="connsiteY1" fmla="*/ 0 h 837330"/>
              <a:gd name="connsiteX2" fmla="*/ 1282063 w 3735840"/>
              <a:gd name="connsiteY2" fmla="*/ 0 h 837330"/>
              <a:gd name="connsiteX3" fmla="*/ 2018196 w 3735840"/>
              <a:gd name="connsiteY3" fmla="*/ 0 h 837330"/>
              <a:gd name="connsiteX4" fmla="*/ 3735840 w 3735840"/>
              <a:gd name="connsiteY4" fmla="*/ 0 h 837330"/>
              <a:gd name="connsiteX5" fmla="*/ 3735840 w 3735840"/>
              <a:gd name="connsiteY5" fmla="*/ 488443 h 837330"/>
              <a:gd name="connsiteX6" fmla="*/ 3735840 w 3735840"/>
              <a:gd name="connsiteY6" fmla="*/ 488443 h 837330"/>
              <a:gd name="connsiteX7" fmla="*/ 3735840 w 3735840"/>
              <a:gd name="connsiteY7" fmla="*/ 697775 h 837330"/>
              <a:gd name="connsiteX8" fmla="*/ 3735840 w 3735840"/>
              <a:gd name="connsiteY8" fmla="*/ 837330 h 837330"/>
              <a:gd name="connsiteX9" fmla="*/ 2018196 w 3735840"/>
              <a:gd name="connsiteY9" fmla="*/ 837330 h 837330"/>
              <a:gd name="connsiteX10" fmla="*/ 1631843 w 3735840"/>
              <a:gd name="connsiteY10" fmla="*/ 836487 h 837330"/>
              <a:gd name="connsiteX11" fmla="*/ 1282063 w 3735840"/>
              <a:gd name="connsiteY11" fmla="*/ 837330 h 837330"/>
              <a:gd name="connsiteX12" fmla="*/ 979634 w 3735840"/>
              <a:gd name="connsiteY12" fmla="*/ 825776 h 837330"/>
              <a:gd name="connsiteX13" fmla="*/ 782516 w 3735840"/>
              <a:gd name="connsiteY13" fmla="*/ 784576 h 837330"/>
              <a:gd name="connsiteX14" fmla="*/ 0 w 3735840"/>
              <a:gd name="connsiteY14" fmla="*/ 750529 h 837330"/>
              <a:gd name="connsiteX15" fmla="*/ 791308 w 3735840"/>
              <a:gd name="connsiteY15" fmla="*/ 488443 h 837330"/>
              <a:gd name="connsiteX16" fmla="*/ 791308 w 3735840"/>
              <a:gd name="connsiteY16" fmla="*/ 488443 h 837330"/>
              <a:gd name="connsiteX17" fmla="*/ 791308 w 3735840"/>
              <a:gd name="connsiteY17" fmla="*/ 0 h 837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35840" h="837330">
                <a:moveTo>
                  <a:pt x="791308" y="0"/>
                </a:moveTo>
                <a:lnTo>
                  <a:pt x="1282063" y="0"/>
                </a:lnTo>
                <a:lnTo>
                  <a:pt x="1282063" y="0"/>
                </a:lnTo>
                <a:lnTo>
                  <a:pt x="2018196" y="0"/>
                </a:lnTo>
                <a:lnTo>
                  <a:pt x="3735840" y="0"/>
                </a:lnTo>
                <a:lnTo>
                  <a:pt x="3735840" y="488443"/>
                </a:lnTo>
                <a:lnTo>
                  <a:pt x="3735840" y="488443"/>
                </a:lnTo>
                <a:lnTo>
                  <a:pt x="3735840" y="697775"/>
                </a:lnTo>
                <a:lnTo>
                  <a:pt x="3735840" y="837330"/>
                </a:lnTo>
                <a:lnTo>
                  <a:pt x="2018196" y="837330"/>
                </a:lnTo>
                <a:lnTo>
                  <a:pt x="1631843" y="836487"/>
                </a:lnTo>
                <a:lnTo>
                  <a:pt x="1282063" y="837330"/>
                </a:lnTo>
                <a:cubicBezTo>
                  <a:pt x="1171778" y="834079"/>
                  <a:pt x="1062892" y="834568"/>
                  <a:pt x="979634" y="825776"/>
                </a:cubicBezTo>
                <a:cubicBezTo>
                  <a:pt x="896376" y="816984"/>
                  <a:pt x="945788" y="794186"/>
                  <a:pt x="782516" y="784576"/>
                </a:cubicBezTo>
                <a:lnTo>
                  <a:pt x="0" y="750529"/>
                </a:lnTo>
                <a:lnTo>
                  <a:pt x="791308" y="488443"/>
                </a:lnTo>
                <a:lnTo>
                  <a:pt x="791308" y="488443"/>
                </a:lnTo>
                <a:lnTo>
                  <a:pt x="791308" y="0"/>
                </a:lnTo>
                <a:close/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43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09" y="952722"/>
            <a:ext cx="3038994" cy="2362206"/>
          </a:xfrm>
          <a:prstGeom prst="rect">
            <a:avLst/>
          </a:prstGeom>
        </p:spPr>
      </p:pic>
      <p:grpSp>
        <p:nvGrpSpPr>
          <p:cNvPr id="15" name="Группа 14"/>
          <p:cNvGrpSpPr/>
          <p:nvPr/>
        </p:nvGrpSpPr>
        <p:grpSpPr>
          <a:xfrm>
            <a:off x="3685080" y="233997"/>
            <a:ext cx="8325596" cy="3282840"/>
            <a:chOff x="3611663" y="491372"/>
            <a:chExt cx="8325596" cy="3282840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621259" y="774004"/>
              <a:ext cx="8316000" cy="768774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4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4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олилиния 8"/>
            <p:cNvSpPr/>
            <p:nvPr/>
          </p:nvSpPr>
          <p:spPr>
            <a:xfrm>
              <a:off x="3823016" y="491372"/>
              <a:ext cx="8079085" cy="900564"/>
            </a:xfrm>
            <a:custGeom>
              <a:avLst/>
              <a:gdLst>
                <a:gd name="connsiteX0" fmla="*/ 0 w 5689600"/>
                <a:gd name="connsiteY0" fmla="*/ 157443 h 944640"/>
                <a:gd name="connsiteX1" fmla="*/ 157443 w 5689600"/>
                <a:gd name="connsiteY1" fmla="*/ 0 h 944640"/>
                <a:gd name="connsiteX2" fmla="*/ 5532157 w 5689600"/>
                <a:gd name="connsiteY2" fmla="*/ 0 h 944640"/>
                <a:gd name="connsiteX3" fmla="*/ 5689600 w 5689600"/>
                <a:gd name="connsiteY3" fmla="*/ 157443 h 944640"/>
                <a:gd name="connsiteX4" fmla="*/ 5689600 w 5689600"/>
                <a:gd name="connsiteY4" fmla="*/ 787197 h 944640"/>
                <a:gd name="connsiteX5" fmla="*/ 5532157 w 5689600"/>
                <a:gd name="connsiteY5" fmla="*/ 944640 h 944640"/>
                <a:gd name="connsiteX6" fmla="*/ 157443 w 5689600"/>
                <a:gd name="connsiteY6" fmla="*/ 944640 h 944640"/>
                <a:gd name="connsiteX7" fmla="*/ 0 w 5689600"/>
                <a:gd name="connsiteY7" fmla="*/ 787197 h 944640"/>
                <a:gd name="connsiteX8" fmla="*/ 0 w 5689600"/>
                <a:gd name="connsiteY8" fmla="*/ 157443 h 944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89600" h="944640">
                  <a:moveTo>
                    <a:pt x="0" y="157443"/>
                  </a:moveTo>
                  <a:cubicBezTo>
                    <a:pt x="0" y="70490"/>
                    <a:pt x="70490" y="0"/>
                    <a:pt x="157443" y="0"/>
                  </a:cubicBezTo>
                  <a:lnTo>
                    <a:pt x="5532157" y="0"/>
                  </a:lnTo>
                  <a:cubicBezTo>
                    <a:pt x="5619110" y="0"/>
                    <a:pt x="5689600" y="70490"/>
                    <a:pt x="5689600" y="157443"/>
                  </a:cubicBezTo>
                  <a:lnTo>
                    <a:pt x="5689600" y="787197"/>
                  </a:lnTo>
                  <a:cubicBezTo>
                    <a:pt x="5689600" y="874150"/>
                    <a:pt x="5619110" y="944640"/>
                    <a:pt x="5532157" y="944640"/>
                  </a:cubicBezTo>
                  <a:lnTo>
                    <a:pt x="157443" y="944640"/>
                  </a:lnTo>
                  <a:cubicBezTo>
                    <a:pt x="70490" y="944640"/>
                    <a:pt x="0" y="874150"/>
                    <a:pt x="0" y="787197"/>
                  </a:cubicBezTo>
                  <a:lnTo>
                    <a:pt x="0" y="157443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1167" tIns="46114" rIns="261167" bIns="46114" numCol="1" spcCol="1270" anchor="ctr" anchorCtr="0">
              <a:noAutofit/>
            </a:bodyPr>
            <a:lstStyle/>
            <a:p>
              <a:pPr marL="0" marR="0" lvl="0" indent="0" algn="l" defTabSz="1422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621259" y="1895831"/>
              <a:ext cx="8316000" cy="768774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4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4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Полилиния 10"/>
            <p:cNvSpPr/>
            <p:nvPr/>
          </p:nvSpPr>
          <p:spPr>
            <a:xfrm>
              <a:off x="3828161" y="1654971"/>
              <a:ext cx="8104008" cy="900564"/>
            </a:xfrm>
            <a:custGeom>
              <a:avLst/>
              <a:gdLst>
                <a:gd name="connsiteX0" fmla="*/ 0 w 5689600"/>
                <a:gd name="connsiteY0" fmla="*/ 157443 h 944640"/>
                <a:gd name="connsiteX1" fmla="*/ 157443 w 5689600"/>
                <a:gd name="connsiteY1" fmla="*/ 0 h 944640"/>
                <a:gd name="connsiteX2" fmla="*/ 5532157 w 5689600"/>
                <a:gd name="connsiteY2" fmla="*/ 0 h 944640"/>
                <a:gd name="connsiteX3" fmla="*/ 5689600 w 5689600"/>
                <a:gd name="connsiteY3" fmla="*/ 157443 h 944640"/>
                <a:gd name="connsiteX4" fmla="*/ 5689600 w 5689600"/>
                <a:gd name="connsiteY4" fmla="*/ 787197 h 944640"/>
                <a:gd name="connsiteX5" fmla="*/ 5532157 w 5689600"/>
                <a:gd name="connsiteY5" fmla="*/ 944640 h 944640"/>
                <a:gd name="connsiteX6" fmla="*/ 157443 w 5689600"/>
                <a:gd name="connsiteY6" fmla="*/ 944640 h 944640"/>
                <a:gd name="connsiteX7" fmla="*/ 0 w 5689600"/>
                <a:gd name="connsiteY7" fmla="*/ 787197 h 944640"/>
                <a:gd name="connsiteX8" fmla="*/ 0 w 5689600"/>
                <a:gd name="connsiteY8" fmla="*/ 157443 h 944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89600" h="944640">
                  <a:moveTo>
                    <a:pt x="0" y="157443"/>
                  </a:moveTo>
                  <a:cubicBezTo>
                    <a:pt x="0" y="70490"/>
                    <a:pt x="70490" y="0"/>
                    <a:pt x="157443" y="0"/>
                  </a:cubicBezTo>
                  <a:lnTo>
                    <a:pt x="5532157" y="0"/>
                  </a:lnTo>
                  <a:cubicBezTo>
                    <a:pt x="5619110" y="0"/>
                    <a:pt x="5689600" y="70490"/>
                    <a:pt x="5689600" y="157443"/>
                  </a:cubicBezTo>
                  <a:lnTo>
                    <a:pt x="5689600" y="787197"/>
                  </a:lnTo>
                  <a:cubicBezTo>
                    <a:pt x="5689600" y="874150"/>
                    <a:pt x="5619110" y="944640"/>
                    <a:pt x="5532157" y="944640"/>
                  </a:cubicBezTo>
                  <a:lnTo>
                    <a:pt x="157443" y="944640"/>
                  </a:lnTo>
                  <a:cubicBezTo>
                    <a:pt x="70490" y="944640"/>
                    <a:pt x="0" y="874150"/>
                    <a:pt x="0" y="787197"/>
                  </a:cubicBezTo>
                  <a:lnTo>
                    <a:pt x="0" y="157443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1167" tIns="46114" rIns="261167" bIns="46114" numCol="1" spcCol="1270" anchor="ctr" anchorCtr="0">
              <a:noAutofit/>
            </a:bodyPr>
            <a:lstStyle/>
            <a:p>
              <a:pPr marL="0" marR="0" lvl="0" indent="0" algn="l" defTabSz="1422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11663" y="3005438"/>
              <a:ext cx="8316000" cy="768774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4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4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3828161" y="2773513"/>
              <a:ext cx="8085704" cy="900564"/>
            </a:xfrm>
            <a:custGeom>
              <a:avLst/>
              <a:gdLst>
                <a:gd name="connsiteX0" fmla="*/ 0 w 5689600"/>
                <a:gd name="connsiteY0" fmla="*/ 157443 h 944640"/>
                <a:gd name="connsiteX1" fmla="*/ 157443 w 5689600"/>
                <a:gd name="connsiteY1" fmla="*/ 0 h 944640"/>
                <a:gd name="connsiteX2" fmla="*/ 5532157 w 5689600"/>
                <a:gd name="connsiteY2" fmla="*/ 0 h 944640"/>
                <a:gd name="connsiteX3" fmla="*/ 5689600 w 5689600"/>
                <a:gd name="connsiteY3" fmla="*/ 157443 h 944640"/>
                <a:gd name="connsiteX4" fmla="*/ 5689600 w 5689600"/>
                <a:gd name="connsiteY4" fmla="*/ 787197 h 944640"/>
                <a:gd name="connsiteX5" fmla="*/ 5532157 w 5689600"/>
                <a:gd name="connsiteY5" fmla="*/ 944640 h 944640"/>
                <a:gd name="connsiteX6" fmla="*/ 157443 w 5689600"/>
                <a:gd name="connsiteY6" fmla="*/ 944640 h 944640"/>
                <a:gd name="connsiteX7" fmla="*/ 0 w 5689600"/>
                <a:gd name="connsiteY7" fmla="*/ 787197 h 944640"/>
                <a:gd name="connsiteX8" fmla="*/ 0 w 5689600"/>
                <a:gd name="connsiteY8" fmla="*/ 157443 h 944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89600" h="944640">
                  <a:moveTo>
                    <a:pt x="0" y="157443"/>
                  </a:moveTo>
                  <a:cubicBezTo>
                    <a:pt x="0" y="70490"/>
                    <a:pt x="70490" y="0"/>
                    <a:pt x="157443" y="0"/>
                  </a:cubicBezTo>
                  <a:lnTo>
                    <a:pt x="5532157" y="0"/>
                  </a:lnTo>
                  <a:cubicBezTo>
                    <a:pt x="5619110" y="0"/>
                    <a:pt x="5689600" y="70490"/>
                    <a:pt x="5689600" y="157443"/>
                  </a:cubicBezTo>
                  <a:lnTo>
                    <a:pt x="5689600" y="787197"/>
                  </a:lnTo>
                  <a:cubicBezTo>
                    <a:pt x="5689600" y="874150"/>
                    <a:pt x="5619110" y="944640"/>
                    <a:pt x="5532157" y="944640"/>
                  </a:cubicBezTo>
                  <a:lnTo>
                    <a:pt x="157443" y="944640"/>
                  </a:lnTo>
                  <a:cubicBezTo>
                    <a:pt x="70490" y="944640"/>
                    <a:pt x="0" y="874150"/>
                    <a:pt x="0" y="787197"/>
                  </a:cubicBezTo>
                  <a:lnTo>
                    <a:pt x="0" y="157443"/>
                  </a:ln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1167" tIns="46114" rIns="261167" bIns="46114" numCol="1" spcCol="1270" anchor="ctr" anchorCtr="0">
              <a:noAutofit/>
            </a:bodyPr>
            <a:lstStyle/>
            <a:p>
              <a:pPr marL="0" marR="0" lvl="0" indent="0" algn="l" defTabSz="1422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897028" y="1374750"/>
            <a:ext cx="7557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2.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Копия удостоверения личности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(+документ, подтверждающий смену фамилии, указанную                в дипломе или трудовой книжке – при наличии)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88393" y="2606527"/>
            <a:ext cx="7726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3.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Копия документа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об образовании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                                     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(+удостоверения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о присвоении научного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звания -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при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наличии)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70102" y="255406"/>
            <a:ext cx="7981929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422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1.Заявление (подается после загрузки всех материалов)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                                                              (модератор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– в Комиссию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уровня организации образования,                   эксперт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– в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Комиссию городского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уровня)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grpSp>
        <p:nvGrpSpPr>
          <p:cNvPr id="39" name="Группа 38"/>
          <p:cNvGrpSpPr/>
          <p:nvPr/>
        </p:nvGrpSpPr>
        <p:grpSpPr>
          <a:xfrm>
            <a:off x="3688945" y="3610037"/>
            <a:ext cx="8371068" cy="2170711"/>
            <a:chOff x="3568625" y="3874738"/>
            <a:chExt cx="8371068" cy="2170711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3568625" y="4107783"/>
              <a:ext cx="8316000" cy="806400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4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4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рямоугольник 11"/>
            <p:cNvSpPr/>
            <p:nvPr/>
          </p:nvSpPr>
          <p:spPr>
            <a:xfrm>
              <a:off x="6283569" y="5418478"/>
              <a:ext cx="4887509" cy="3921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450215" algn="just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3756041" y="3874738"/>
              <a:ext cx="8134938" cy="944640"/>
              <a:chOff x="406400" y="2933770"/>
              <a:chExt cx="5689600" cy="944640"/>
            </a:xfrm>
          </p:grpSpPr>
          <p:sp>
            <p:nvSpPr>
              <p:cNvPr id="17" name="Скругленный прямоугольник 16"/>
              <p:cNvSpPr/>
              <p:nvPr/>
            </p:nvSpPr>
            <p:spPr>
              <a:xfrm>
                <a:off x="406400" y="2933770"/>
                <a:ext cx="5689600" cy="944640"/>
              </a:xfrm>
              <a:prstGeom prst="roundRect">
                <a:avLst/>
              </a:prstGeom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" name="Скругленный прямоугольник 4"/>
              <p:cNvSpPr txBox="1"/>
              <p:nvPr/>
            </p:nvSpPr>
            <p:spPr>
              <a:xfrm>
                <a:off x="452514" y="2979884"/>
                <a:ext cx="5597372" cy="85241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15053" tIns="0" rIns="215053" bIns="0" numCol="1" spcCol="1270" anchor="ctr" anchorCtr="0">
                <a:noAutofit/>
              </a:bodyPr>
              <a:lstStyle/>
              <a:p>
                <a:pPr marL="0" marR="0" lvl="0" indent="0" algn="l" defTabSz="1422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3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0" name="Прямоугольник 29"/>
            <p:cNvSpPr/>
            <p:nvPr/>
          </p:nvSpPr>
          <p:spPr>
            <a:xfrm>
              <a:off x="3623693" y="5239049"/>
              <a:ext cx="8316000" cy="806400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4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4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31" name="Группа 30"/>
            <p:cNvGrpSpPr/>
            <p:nvPr/>
          </p:nvGrpSpPr>
          <p:grpSpPr>
            <a:xfrm>
              <a:off x="3804169" y="4993638"/>
              <a:ext cx="8128000" cy="944640"/>
              <a:chOff x="406400" y="2933770"/>
              <a:chExt cx="5689600" cy="944640"/>
            </a:xfrm>
          </p:grpSpPr>
          <p:sp>
            <p:nvSpPr>
              <p:cNvPr id="32" name="Скругленный прямоугольник 31"/>
              <p:cNvSpPr/>
              <p:nvPr/>
            </p:nvSpPr>
            <p:spPr>
              <a:xfrm>
                <a:off x="406400" y="2933770"/>
                <a:ext cx="5689600" cy="944640"/>
              </a:xfrm>
              <a:prstGeom prst="roundRect">
                <a:avLst/>
              </a:prstGeom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3" name="Скругленный прямоугольник 4"/>
              <p:cNvSpPr txBox="1"/>
              <p:nvPr/>
            </p:nvSpPr>
            <p:spPr>
              <a:xfrm>
                <a:off x="452514" y="2979884"/>
                <a:ext cx="5597372" cy="85241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15053" tIns="0" rIns="215053" bIns="0" numCol="1" spcCol="1270" anchor="ctr" anchorCtr="0">
                <a:noAutofit/>
              </a:bodyPr>
              <a:lstStyle/>
              <a:p>
                <a:pPr marL="0" marR="0" lvl="0" indent="0" algn="l" defTabSz="1422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3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3776708" y="3932072"/>
              <a:ext cx="804833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ookman Old Style" panose="02050604050505020204" pitchFamily="18" charset="0"/>
                  <a:ea typeface="+mn-ea"/>
                  <a:cs typeface="+mn-cs"/>
                </a:rPr>
                <a:t>4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ookman Old Style" panose="02050604050505020204" pitchFamily="18" charset="0"/>
                  <a:ea typeface="+mn-ea"/>
                  <a:cs typeface="+mn-cs"/>
                </a:rPr>
                <a:t>. </a:t>
              </a:r>
              <a:r>
                <a:rPr kumimoji="0" lang="ru-RU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ookman Old Style" panose="02050604050505020204" pitchFamily="18" charset="0"/>
                  <a:ea typeface="+mn-ea"/>
                  <a:cs typeface="+mn-cs"/>
                </a:rPr>
                <a:t>Копия  документа, подтверждающего трудовую деятельность                                                                               </a:t>
              </a:r>
              <a:r>
                <a:rPr kumimoji="0" lang="ru-RU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ookman Old Style" panose="02050604050505020204" pitchFamily="18" charset="0"/>
                  <a:ea typeface="+mn-ea"/>
                  <a:cs typeface="+mn-cs"/>
                </a:rPr>
                <a:t>(+справка о стаже педагогической деятельности 30 и более лет)</a:t>
              </a: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787207" y="5022367"/>
              <a:ext cx="813493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ookman Old Style" panose="02050604050505020204" pitchFamily="18" charset="0"/>
                  <a:ea typeface="+mn-ea"/>
                  <a:cs typeface="+mn-cs"/>
                </a:rPr>
                <a:t>5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ookman Old Style" panose="02050604050505020204" pitchFamily="18" charset="0"/>
                  <a:ea typeface="+mn-ea"/>
                  <a:cs typeface="+mn-cs"/>
                </a:rPr>
                <a:t>. </a:t>
              </a:r>
              <a:r>
                <a:rPr kumimoji="0" lang="ru-RU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ookman Old Style" panose="02050604050505020204" pitchFamily="18" charset="0"/>
                  <a:ea typeface="+mn-ea"/>
                  <a:cs typeface="+mn-cs"/>
                </a:rPr>
                <a:t>Копия  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ookman Old Style" panose="02050604050505020204" pitchFamily="18" charset="0"/>
                  <a:ea typeface="+mn-ea"/>
                  <a:cs typeface="+mn-cs"/>
                </a:rPr>
                <a:t>удостоверения и приказа о присвоенной квалификационной категории </a:t>
              </a:r>
              <a:r>
                <a:rPr kumimoji="0" lang="ru-RU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ookman Old Style" panose="02050604050505020204" pitchFamily="18" charset="0"/>
                  <a:ea typeface="+mn-ea"/>
                  <a:cs typeface="+mn-cs"/>
                </a:rPr>
                <a:t>(+скан-копию </a:t>
              </a: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ookman Old Style" panose="02050604050505020204" pitchFamily="18" charset="0"/>
                  <a:ea typeface="+mn-ea"/>
                  <a:cs typeface="+mn-cs"/>
                </a:rPr>
                <a:t>приказа о продлении </a:t>
              </a:r>
              <a:r>
                <a:rPr kumimoji="0" lang="ru-RU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ookman Old Style" panose="02050604050505020204" pitchFamily="18" charset="0"/>
                  <a:ea typeface="+mn-ea"/>
                  <a:cs typeface="+mn-cs"/>
                </a:rPr>
                <a:t>– при наличии)</a:t>
              </a: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endParaRP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2DADA3D-5EC4-4A03-A7F2-4D7F6F58775D}"/>
              </a:ext>
            </a:extLst>
          </p:cNvPr>
          <p:cNvSpPr txBox="1"/>
          <p:nvPr/>
        </p:nvSpPr>
        <p:spPr>
          <a:xfrm>
            <a:off x="73089" y="5947186"/>
            <a:ext cx="12011152" cy="67710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ВАЖНО!!! </a:t>
            </a: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Все документов сканируются и сохраняются </a:t>
            </a: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в формате 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PDF</a:t>
            </a: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                                                                                      </a:t>
            </a:r>
            <a:r>
              <a:rPr kumimoji="0" lang="ru-RU" sz="1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НЕЛЬЗЯ!!!</a:t>
            </a:r>
            <a:r>
              <a:rPr kumimoji="0" lang="ru-RU" sz="1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  </a:t>
            </a: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Сохранять документы в форматах 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JPEG</a:t>
            </a: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, 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JPG</a:t>
            </a:r>
            <a:r>
              <a:rPr kumimoji="0" lang="ru-RU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, 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Word</a:t>
            </a: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B4959D50-1045-401E-9C13-144A01BF8481}"/>
              </a:ext>
            </a:extLst>
          </p:cNvPr>
          <p:cNvSpPr txBox="1"/>
          <p:nvPr/>
        </p:nvSpPr>
        <p:spPr>
          <a:xfrm>
            <a:off x="61513" y="3880503"/>
            <a:ext cx="3567852" cy="175432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ВАЖНО!!! </a:t>
            </a:r>
            <a:r>
              <a:rPr kumimoji="0" lang="ru-RU" sz="1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Arial" pitchFamily="34" charset="0"/>
              </a:rPr>
              <a:t>Квалификационная оценка с описанием представленного материала в Портфолио, которая проводится в организации образовании</a:t>
            </a:r>
            <a:endParaRPr kumimoji="0" lang="ko-KR" altLang="en-US" sz="18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826553" y="1849172"/>
            <a:ext cx="1907687" cy="684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ОБЩИЕ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СВЕДЕНИЯ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68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6450" y="247416"/>
            <a:ext cx="12060000" cy="61200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письма </a:t>
            </a:r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20-1-20-7/7450-И от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05.11.2024 Комитета </a:t>
            </a:r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образования Министерства просвещения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Республики: 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«действия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квалификационных категорий педагогов, руководителей,  заместителей руководителей организаций образования, которые заканчиваются в сентябре – декабре 2024 года, продлеваются до следующего аттестационного периода (январь – 1 сентября 2025 года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25" y="918106"/>
            <a:ext cx="12060000" cy="75600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Инструктивного письма по проведению аттестации педагогов в 2024 году №20-1-20-7/2435-И от 09.04.2024 Комитета среднего образования Министерства просвещения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Казахстан: </a:t>
            </a:r>
            <a:endParaRPr lang="ru-RU" sz="1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Педагогам, у которых заканчивается аттестационный период во втором полугодии 2024-2027 годов, квалификационная категория продлевается до сентября следующего календарного года.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65114" y="-34596"/>
            <a:ext cx="9019606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ПРОДЛЕНИЕ КВАЛИФИКАЦИОННОЙ КАТЕГОРИИ</a:t>
            </a:r>
            <a:endParaRPr lang="ru-RU" sz="12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133" y="1732796"/>
            <a:ext cx="6012000" cy="504000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Приложению 1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приказа </a:t>
            </a:r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 просвещения Республики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 от </a:t>
            </a:r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02.04.2024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«Правила </a:t>
            </a:r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условия проведения аттестации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педагогов» </a:t>
            </a:r>
          </a:p>
          <a:p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 01.01.2025)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Аттестация педагогов, методистов, заместителей руководителя организаций образования, методических кабинетов (центров) проводится не реже одного раза в пять лет в соответствии с подпунктом 3) пункта 1 статьи 15 Закона Республики Казахстан «О статусе педагога»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зам директоров)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59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заявления педагогов аттестация с сохранением квалификационных категорий не более, чем на два года, осуществляется в следующих случаях: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при временной нетрудоспособности при наличии заболеваний, включенных в Перечень социально значимых заболеваний и заболеваний, представляющих опасность для окружающих, утвержденный уполномоченным органом в сфере здравоохранения;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после выхода из отпуска по беременности и родам, по уходу за ребенком, в том числе для работников, усыновивших (удочеривших) новорожденного ребенка (детей), до достижения им возраста трех лет;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лицам, перешедшим в организации образования из уполномоченного органа в области образования, органов управления образованием, методических кабинетов (центров), организаций повышения квалификации педагогов, институтов повышения квалификации;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лицам, осуществлявшим педагогическую деятельность и прибывшим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Республику Казахстан из стран ближнего и дальнего зарубежья. 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в случае, если педагогу остается один год до истечения срока действия квалификационной категории, а педагог переходит в другую организацию образования в пределах Республики Казахстан. 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Педагоги, которым до пенсии по возрасту остается не более четырех лет, освобождаются от процедуры аттестации. Имеющаяся квалификационная категория у педагогов сохраняется до наступления пенсионного возраста на основании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96000" y="1732796"/>
            <a:ext cx="6012000" cy="504000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Приложению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приказа </a:t>
            </a:r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 просвещения Республики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 от </a:t>
            </a:r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02.04.2024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«Правила </a:t>
            </a:r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условия проведения аттестации 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педагогов» </a:t>
            </a:r>
          </a:p>
          <a:p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 01.01.2025)</a:t>
            </a: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Аттестация педагогов, методистов, заместителей руководителя организаций образования, методических кабинетов (центров) проводится не реже одного раза в пять лет в соответствии с подпунктом 3) пункта 1 статьи 15 Закона Республики Казахстан «О статусе педагога»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зам директоров)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65.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заявления педагогов аттестация с сохранением квалификационных категорий не более, чем на два года, осуществляется в следующих случаях: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при временной нетрудоспособности при наличии заболеваний, включенных в Перечень социально значимых заболеваний и заболеваний, представляющих опасность для окружающих, утвержденный уполномоченным органом в сфере здравоохранения;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после выхода из отпуска по беременности и родам, по уходу за ребенком, в том числе для работников, усыновивших (удочеривших) новорожденного ребенка (детей), до достижения им возраста трех лет;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лицам, перешедшим в организации образования из уполномоченного органа в области образования, органов управления образованием, методических кабинетов (центров), организаций повышения квалификации педагогов, институтов повышения квалификации;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лицам, осуществлявшим педагогическую деятельность и прибывшим                  в Республику Казахстан из стран ближнего и дальнего зарубежья. 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в случае, если педагогу остается один год до истечения срока действия квалификационной категории, а педагог переходит в другую организацию образования в пределах Республики Казахстан. 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66.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Педагоги, которым до пенсии по возрасту остается не более четырех лет, освобождаются от процедуры аттестации. Имеющаяся квалификационная категория у педагогов сохраняется до наступления пенсионного возраста на основании заявления.</a:t>
            </a:r>
          </a:p>
        </p:txBody>
      </p:sp>
    </p:spTree>
    <p:extLst>
      <p:ext uri="{BB962C8B-B14F-4D97-AF65-F5344CB8AC3E}">
        <p14:creationId xmlns:p14="http://schemas.microsoft.com/office/powerpoint/2010/main" val="382111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115810"/>
              </p:ext>
            </p:extLst>
          </p:nvPr>
        </p:nvGraphicFramePr>
        <p:xfrm>
          <a:off x="99237" y="832399"/>
          <a:ext cx="11993526" cy="4657341"/>
        </p:xfrm>
        <a:graphic>
          <a:graphicData uri="http://schemas.openxmlformats.org/drawingml/2006/table">
            <a:tbl>
              <a:tblPr firstRow="1" bandRow="1"/>
              <a:tblGrid>
                <a:gridCol w="295939">
                  <a:extLst>
                    <a:ext uri="{9D8B030D-6E8A-4147-A177-3AD203B41FA5}">
                      <a16:colId xmlns:a16="http://schemas.microsoft.com/office/drawing/2014/main" xmlns="" val="3351348228"/>
                    </a:ext>
                  </a:extLst>
                </a:gridCol>
                <a:gridCol w="1105630">
                  <a:extLst>
                    <a:ext uri="{9D8B030D-6E8A-4147-A177-3AD203B41FA5}">
                      <a16:colId xmlns:a16="http://schemas.microsoft.com/office/drawing/2014/main" xmlns="" val="3293384801"/>
                    </a:ext>
                  </a:extLst>
                </a:gridCol>
                <a:gridCol w="857677">
                  <a:extLst>
                    <a:ext uri="{9D8B030D-6E8A-4147-A177-3AD203B41FA5}">
                      <a16:colId xmlns:a16="http://schemas.microsoft.com/office/drawing/2014/main" xmlns="" val="2020218779"/>
                    </a:ext>
                  </a:extLst>
                </a:gridCol>
                <a:gridCol w="972730">
                  <a:extLst>
                    <a:ext uri="{9D8B030D-6E8A-4147-A177-3AD203B41FA5}">
                      <a16:colId xmlns:a16="http://schemas.microsoft.com/office/drawing/2014/main" xmlns="" val="3437045912"/>
                    </a:ext>
                  </a:extLst>
                </a:gridCol>
                <a:gridCol w="1119164">
                  <a:extLst>
                    <a:ext uri="{9D8B030D-6E8A-4147-A177-3AD203B41FA5}">
                      <a16:colId xmlns:a16="http://schemas.microsoft.com/office/drawing/2014/main" xmlns="" val="3089174155"/>
                    </a:ext>
                  </a:extLst>
                </a:gridCol>
                <a:gridCol w="1045947">
                  <a:extLst>
                    <a:ext uri="{9D8B030D-6E8A-4147-A177-3AD203B41FA5}">
                      <a16:colId xmlns:a16="http://schemas.microsoft.com/office/drawing/2014/main" xmlns="" val="3055692473"/>
                    </a:ext>
                  </a:extLst>
                </a:gridCol>
                <a:gridCol w="805379">
                  <a:extLst>
                    <a:ext uri="{9D8B030D-6E8A-4147-A177-3AD203B41FA5}">
                      <a16:colId xmlns:a16="http://schemas.microsoft.com/office/drawing/2014/main" xmlns="" val="736685049"/>
                    </a:ext>
                  </a:extLst>
                </a:gridCol>
                <a:gridCol w="1149946">
                  <a:extLst>
                    <a:ext uri="{9D8B030D-6E8A-4147-A177-3AD203B41FA5}">
                      <a16:colId xmlns:a16="http://schemas.microsoft.com/office/drawing/2014/main" xmlns="" val="2309149173"/>
                    </a:ext>
                  </a:extLst>
                </a:gridCol>
                <a:gridCol w="928223">
                  <a:extLst>
                    <a:ext uri="{9D8B030D-6E8A-4147-A177-3AD203B41FA5}">
                      <a16:colId xmlns:a16="http://schemas.microsoft.com/office/drawing/2014/main" xmlns="" val="3765729034"/>
                    </a:ext>
                  </a:extLst>
                </a:gridCol>
                <a:gridCol w="928223">
                  <a:extLst>
                    <a:ext uri="{9D8B030D-6E8A-4147-A177-3AD203B41FA5}">
                      <a16:colId xmlns:a16="http://schemas.microsoft.com/office/drawing/2014/main" xmlns="" val="1998244290"/>
                    </a:ext>
                  </a:extLst>
                </a:gridCol>
                <a:gridCol w="884533">
                  <a:extLst>
                    <a:ext uri="{9D8B030D-6E8A-4147-A177-3AD203B41FA5}">
                      <a16:colId xmlns:a16="http://schemas.microsoft.com/office/drawing/2014/main" xmlns="" val="1799706737"/>
                    </a:ext>
                  </a:extLst>
                </a:gridCol>
                <a:gridCol w="878595">
                  <a:extLst>
                    <a:ext uri="{9D8B030D-6E8A-4147-A177-3AD203B41FA5}">
                      <a16:colId xmlns:a16="http://schemas.microsoft.com/office/drawing/2014/main" xmlns="" val="555193926"/>
                    </a:ext>
                  </a:extLst>
                </a:gridCol>
                <a:gridCol w="1021540">
                  <a:extLst>
                    <a:ext uri="{9D8B030D-6E8A-4147-A177-3AD203B41FA5}">
                      <a16:colId xmlns:a16="http://schemas.microsoft.com/office/drawing/2014/main" xmlns="" val="245051449"/>
                    </a:ext>
                  </a:extLst>
                </a:gridCol>
              </a:tblGrid>
              <a:tr h="7121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1.Обеспечение качества образования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2.Достижения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Обобщение и трансляция опыта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4.Повыше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ние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квалификации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5.Дополни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тельно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4943834"/>
                  </a:ext>
                </a:extLst>
              </a:tr>
              <a:tr h="167770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1.1.Качество знаний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1.2.Качество преподавания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2.1.Участие обучающихся (воспитанников)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конкурсах или олимпиадах, или соревнованиях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2.2. Участие педагога в 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ных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конкурсах или олимпиадах, или соревнованиях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3.1.Учебно-методиче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ские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материалы/ программы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3.2. Выступление  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основе 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исследовате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льской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 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методических материалов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3.3.Публикация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основе 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исследовате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льской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 (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ния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практики)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3.4. Участие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творческих (экспертных, рабочих) группах, проектах, конкурсных комиссиях, жюри,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судействе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3.5.Трансля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ция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практики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основе рекомендованных  авторских материалов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4.1. Курсы повышения 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</a:t>
                      </a:r>
                      <a:endParaRPr lang="ru-RU" sz="10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ции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5.1.Классное руководство 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58925355"/>
                  </a:ext>
                </a:extLst>
              </a:tr>
              <a:tr h="578128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V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Bookman Old Style" panose="0205060405050502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8408863"/>
                  </a:ext>
                </a:extLst>
              </a:tr>
              <a:tr h="5756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педагог-исследователь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4805156"/>
                  </a:ext>
                </a:extLst>
              </a:tr>
              <a:tr h="4554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педагог-эксперт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39493772"/>
                  </a:ext>
                </a:extLst>
              </a:tr>
              <a:tr h="5823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педагог-модератор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58352594"/>
                  </a:ext>
                </a:extLst>
              </a:tr>
            </a:tbl>
          </a:graphicData>
        </a:graphic>
      </p:graphicFrame>
      <p:sp>
        <p:nvSpPr>
          <p:cNvPr id="4" name="Подзаголовок 2"/>
          <p:cNvSpPr txBox="1">
            <a:spLocks/>
          </p:cNvSpPr>
          <p:nvPr/>
        </p:nvSpPr>
        <p:spPr>
          <a:xfrm>
            <a:off x="76201" y="282241"/>
            <a:ext cx="12115799" cy="3253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МАТЕРИАЛЫ (ПОРТФОЛИО) АТТЕСТУЕМЫХ</a:t>
            </a:r>
            <a:endParaRPr lang="aa-ET" sz="1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5064" y="5772883"/>
            <a:ext cx="12115799" cy="6688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ВАЖНО</a:t>
            </a:r>
            <a:r>
              <a:rPr lang="en-US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!</a:t>
            </a:r>
            <a:r>
              <a:rPr lang="ru-RU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Bookman Old Style" panose="02050604050505020204" pitchFamily="18" charset="0"/>
              </a:rPr>
              <a:t>ИСПОЛНЕНИЕ ВСЕХ КРИТЕРИЕВ </a:t>
            </a:r>
            <a:r>
              <a:rPr lang="ru-RU" sz="18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ОЦЕНИВАНИЯ МАТЕРИАЛОВ (ПОРТФОЛИО) ПЕДАГОГА  </a:t>
            </a:r>
            <a:r>
              <a:rPr lang="ru-RU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ОБЯЗАТЕЛЬНО!!!</a:t>
            </a:r>
            <a:endParaRPr lang="aa-ET" sz="18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78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575" y="160337"/>
            <a:ext cx="3604639" cy="2801881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309064" y="515537"/>
            <a:ext cx="65746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1.1. Качество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знаний/ освоения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образовательной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программы/ </a:t>
            </a:r>
            <a:r>
              <a:rPr lang="ru-RU" b="1" dirty="0" err="1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сформированность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навыков у детей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ограниченными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возможностями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2DADA3D-5EC4-4A03-A7F2-4D7F6F58775D}"/>
              </a:ext>
            </a:extLst>
          </p:cNvPr>
          <p:cNvSpPr txBox="1"/>
          <p:nvPr/>
        </p:nvSpPr>
        <p:spPr>
          <a:xfrm>
            <a:off x="307975" y="3145003"/>
            <a:ext cx="4565282" cy="3139321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Не заполняют!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вожатые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педагоги-организаторы НВТП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педагоги-организаторы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педагоги-ассистенты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педагоги-психологи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психологи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социальные педагоги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педагоги-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профориентаторы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 психолого – </a:t>
            </a:r>
            <a:r>
              <a:rPr lang="ru-RU" dirty="0" err="1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медико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-педагогических комиссий (ПМПК)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069975" y="1229624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Раздел1.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ОБЕСПЕЧЕНИЕ КАЧЕСТВА ОБРАЗОВАНИЯ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42026" y="1791286"/>
            <a:ext cx="6308683" cy="1477328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Мониторинг 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качества </a:t>
            </a: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с выводами по анализу результатов;</a:t>
            </a:r>
          </a:p>
          <a:p>
            <a:pPr marL="342900" lvl="0" indent="-342900" algn="just">
              <a:buAutoNum type="arabicParenR"/>
            </a:pP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Сравнительные  таблицы (согласно диагностическому инструментарию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)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42026" y="3646242"/>
            <a:ext cx="6308683" cy="1477328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Анализ результатов, интерпретация данных: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выявление сильных и слабых сторон в обучении;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сравнительный анализ по классам/группам;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рекомендации;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предложения по улучшению учебного процесса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442026" y="5631926"/>
            <a:ext cx="6308683" cy="646331"/>
          </a:xfrm>
          <a:prstGeom prst="rect">
            <a:avLst/>
          </a:prstGeom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Динамика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- сравнение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результатов за разные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периоды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286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937" y="71735"/>
            <a:ext cx="3604639" cy="2801881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309061" y="221438"/>
            <a:ext cx="6574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1.2.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Качество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преподавания (проведение, организация)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2DADA3D-5EC4-4A03-A7F2-4D7F6F58775D}"/>
              </a:ext>
            </a:extLst>
          </p:cNvPr>
          <p:cNvSpPr txBox="1"/>
          <p:nvPr/>
        </p:nvSpPr>
        <p:spPr>
          <a:xfrm>
            <a:off x="301696" y="3002490"/>
            <a:ext cx="4753123" cy="3754874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lang="ru-RU" sz="1700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ВАЖНО</a:t>
            </a:r>
            <a:r>
              <a:rPr lang="ru-RU" sz="1700" b="1" dirty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!!!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Листы оценивания урока (занятия, организованной деятельности, мероприятия, процедуры обследования и консультирования) </a:t>
            </a: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заполняются:</a:t>
            </a:r>
            <a:endParaRPr lang="ru-RU" sz="1700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руководителем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организации образования;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заместителем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руководителя или  </a:t>
            </a: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методистом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организации образования;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педагогом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организации образования;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методистом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методического кабинета (центра);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членом </a:t>
            </a:r>
            <a:r>
              <a:rPr lang="ru-RU" sz="17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аттестационной комиссии соответствующего </a:t>
            </a:r>
            <a:r>
              <a:rPr lang="ru-RU" sz="17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уровня</a:t>
            </a:r>
            <a:endParaRPr lang="ru-RU" sz="1700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069973" y="1137291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Раздел1.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ОБЕСПЕЧЕНИЕ КАЧЕСТВА ОБРАЗОВАНИЯ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42024" y="1027277"/>
            <a:ext cx="6308683" cy="646331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Листы наблюдения за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текущий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учебный год</a:t>
            </a:r>
            <a:endParaRPr kumimoji="0" lang="ru-RU" sz="18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42024" y="1918479"/>
            <a:ext cx="6308683" cy="3139321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Ежегодно: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5 наблюдений 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5 разных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уроков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(занятий,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организованной деятельности,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мероприятий, процедур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обследования и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консультирований);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наблюдения проводятся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в разные дни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1 наблюдение могут проводить 2 и более наблюдателей, баллы суммируются и выводится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среднее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арифметическое значение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за 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этот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1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урок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(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занятие, организованную деятельность, мероприятие, процедуру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обследования и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консультирования)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442022" y="5264009"/>
            <a:ext cx="6308683" cy="1477328"/>
          </a:xfrm>
          <a:prstGeom prst="rect">
            <a:avLst/>
          </a:prstGeom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Листы наблюдения за предыдущие года  </a:t>
            </a:r>
            <a:r>
              <a:rPr lang="ru-RU" dirty="0" err="1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межаттестационного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периода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прилагаются 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при 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наличии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(отсканированные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и  сохранённые в формате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PDF) для наблюдения динамики (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мастерам желательно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368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79685"/>
              </p:ext>
            </p:extLst>
          </p:nvPr>
        </p:nvGraphicFramePr>
        <p:xfrm>
          <a:off x="118734" y="552887"/>
          <a:ext cx="11996239" cy="5977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5072">
                  <a:extLst>
                    <a:ext uri="{9D8B030D-6E8A-4147-A177-3AD203B41FA5}">
                      <a16:colId xmlns:a16="http://schemas.microsoft.com/office/drawing/2014/main" xmlns="" val="1149713807"/>
                    </a:ext>
                  </a:extLst>
                </a:gridCol>
                <a:gridCol w="2190307">
                  <a:extLst>
                    <a:ext uri="{9D8B030D-6E8A-4147-A177-3AD203B41FA5}">
                      <a16:colId xmlns:a16="http://schemas.microsoft.com/office/drawing/2014/main" xmlns="" val="567164527"/>
                    </a:ext>
                  </a:extLst>
                </a:gridCol>
                <a:gridCol w="2115879">
                  <a:extLst>
                    <a:ext uri="{9D8B030D-6E8A-4147-A177-3AD203B41FA5}">
                      <a16:colId xmlns:a16="http://schemas.microsoft.com/office/drawing/2014/main" xmlns="" val="3397506870"/>
                    </a:ext>
                  </a:extLst>
                </a:gridCol>
                <a:gridCol w="2147777">
                  <a:extLst>
                    <a:ext uri="{9D8B030D-6E8A-4147-A177-3AD203B41FA5}">
                      <a16:colId xmlns:a16="http://schemas.microsoft.com/office/drawing/2014/main" xmlns="" val="1598024522"/>
                    </a:ext>
                  </a:extLst>
                </a:gridCol>
                <a:gridCol w="2067204">
                  <a:extLst>
                    <a:ext uri="{9D8B030D-6E8A-4147-A177-3AD203B41FA5}">
                      <a16:colId xmlns:a16="http://schemas.microsoft.com/office/drawing/2014/main" xmlns="" val="2803657680"/>
                    </a:ext>
                  </a:extLst>
                </a:gridCol>
              </a:tblGrid>
              <a:tr h="82605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2024-2025 учебный год</a:t>
                      </a:r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2023-2024 учебный год</a:t>
                      </a:r>
                    </a:p>
                    <a:p>
                      <a:pPr algn="ctr"/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2022-2023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учебный год</a:t>
                      </a:r>
                    </a:p>
                    <a:p>
                      <a:pPr algn="ctr"/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2021-2022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учебный год</a:t>
                      </a:r>
                    </a:p>
                    <a:p>
                      <a:pPr algn="ctr"/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2020-2021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 учебный год</a:t>
                      </a:r>
                    </a:p>
                    <a:p>
                      <a:pPr algn="ctr"/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26384579"/>
                  </a:ext>
                </a:extLst>
              </a:tr>
              <a:tr h="40732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ОБЯЗАТЕЛЬНО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при наличии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 наличии</a:t>
                      </a:r>
                    </a:p>
                    <a:p>
                      <a:pPr algn="ctr"/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 наличии</a:t>
                      </a:r>
                    </a:p>
                    <a:p>
                      <a:pPr algn="ctr"/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 наличии</a:t>
                      </a:r>
                    </a:p>
                    <a:p>
                      <a:pPr algn="ctr"/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46674461"/>
                  </a:ext>
                </a:extLst>
              </a:tr>
              <a:tr h="1483663">
                <a:tc rowSpan="2"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электронный формат на платформе «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Ұстаз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» - модераторам и  экспертам;</a:t>
                      </a:r>
                    </a:p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скан-копия заверенная печатью и подписью руководителя организации образования -исследователям и  мастерами;</a:t>
                      </a:r>
                    </a:p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 </a:t>
                      </a:r>
                    </a:p>
                    <a:p>
                      <a:pPr algn="just"/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в данный период аттестации 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модераторам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допускается 1 Лист наблюдения от методиста или члена аттестационной комиссии;</a:t>
                      </a:r>
                    </a:p>
                    <a:p>
                      <a:endParaRPr lang="ru-RU" sz="1600" baseline="0" dirty="0" smtClean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just"/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1 Лист наблюдения заполняется 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на одну дату 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посещения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ВАЖНО!!!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Скан-вариант в  формате PDF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в соответствии с формой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«Лист наблюдения»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за указанный учебный год</a:t>
                      </a:r>
                    </a:p>
                    <a:p>
                      <a:endParaRPr lang="ru-RU" sz="1600" dirty="0" smtClean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Лист наблюдения  педагогам, заверенный печатью и подписью руководителя организации образования, прикрепляются вручную на платформе «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Ұстаз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» модератор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и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эксперт, предоставляется с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материалами Портфолио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через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через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веб-портал Электронного правительства исследователями и  мастерами</a:t>
                      </a:r>
                    </a:p>
                    <a:p>
                      <a:pPr algn="just"/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8946365"/>
                  </a:ext>
                </a:extLst>
              </a:tr>
              <a:tr h="837524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Приложение 16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приказа МП РК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от 02.04.2024</a:t>
                      </a:r>
                      <a:r>
                        <a:rPr lang="ru-RU" sz="1600" b="0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Bookman Old Style" panose="02050604050505020204" pitchFamily="18" charset="0"/>
                        </a:rPr>
                        <a:t>№72</a:t>
                      </a:r>
                    </a:p>
                    <a:p>
                      <a:endParaRPr lang="ru-RU" sz="1600" b="1" baseline="0" dirty="0" smtClean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baseline="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Приложение 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приказа МП РК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от 30.12.2022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№533</a:t>
                      </a:r>
                    </a:p>
                    <a:p>
                      <a:endParaRPr lang="ru-RU" sz="1600" b="1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 Приложение 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приказа МП РК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от 30.12.2022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№533</a:t>
                      </a:r>
                    </a:p>
                    <a:p>
                      <a:endParaRPr lang="ru-RU" sz="1600" b="1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Приложение 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приказа МОН РК от 12.11.2021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№561</a:t>
                      </a:r>
                    </a:p>
                    <a:p>
                      <a:endParaRPr lang="ru-RU" sz="1600" b="1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Приложение 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приказа МОН РК от 12.11.2021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№561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Приложение 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приказа МОН РК от 12.11.2021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№539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1924142"/>
                  </a:ext>
                </a:extLst>
              </a:tr>
            </a:tbl>
          </a:graphicData>
        </a:graphic>
      </p:graphicFrame>
      <p:sp>
        <p:nvSpPr>
          <p:cNvPr id="5" name="Подзаголовок 2"/>
          <p:cNvSpPr txBox="1">
            <a:spLocks/>
          </p:cNvSpPr>
          <p:nvPr/>
        </p:nvSpPr>
        <p:spPr>
          <a:xfrm>
            <a:off x="76201" y="90855"/>
            <a:ext cx="12115799" cy="3253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ЛИСТЫ НАБЛЮДЕНИЯ </a:t>
            </a:r>
            <a:endParaRPr lang="aa-ET" sz="1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85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198" y="312737"/>
            <a:ext cx="3604639" cy="250843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646261" y="292321"/>
            <a:ext cx="75457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2.1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Участие обучающихся (воспитанников) в конкурсах или олимпиадах, или соревнованиях в соответствии с перечнем, утвержденным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МП РК или перечнем, утвержденным УО, или уполномоченным органом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соответствующей отрасли, согласованного с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МП РК 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2DADA3D-5EC4-4A03-A7F2-4D7F6F58775D}"/>
              </a:ext>
            </a:extLst>
          </p:cNvPr>
          <p:cNvSpPr txBox="1"/>
          <p:nvPr/>
        </p:nvSpPr>
        <p:spPr>
          <a:xfrm>
            <a:off x="307974" y="3028040"/>
            <a:ext cx="4944509" cy="3693319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Предоставляют при наличии!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вожатые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педагоги-организаторы НВТП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педагоги-организаторы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педагоги-ассистенты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педагоги-психологи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психологи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социальные педагоги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педагоги-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профориентаторы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педагоги, работающие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 детьми с ограниченными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возможностями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педагоги организаций образования при исправительных учреждениях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069975" y="1480403"/>
            <a:ext cx="3216566" cy="684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2.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ДОСТИЖЕНИЯ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58983" y="2104710"/>
            <a:ext cx="6308683" cy="92333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Сертификаты, дипломы, грамоты, благодарственные письма, приказы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58983" y="3219111"/>
            <a:ext cx="6308683" cy="2585323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Конкурсные мероприятия входят в перечень: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утвержденный уполномоченным органом в области образования;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утвержденный управлением образования области (городов республиканского значения, столицы);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мероприятий в области образования в соответствии с планом, утвержденным уполномоченным органом соответствующей отрасли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558984" y="6075028"/>
            <a:ext cx="6308683" cy="646331"/>
          </a:xfrm>
          <a:prstGeom prst="rect">
            <a:avLst/>
          </a:prstGeom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Прибавляется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1 балл, если есть победитель/призёр, независимо от количества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02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375" y="66132"/>
            <a:ext cx="4063695" cy="2801881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049925" y="195106"/>
            <a:ext cx="60180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2.2.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Участие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педагогов в профессиональных  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конкурсах или олимпиадах,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утвержденных уполномоченным органом в области образования или управлением образования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2DADA3D-5EC4-4A03-A7F2-4D7F6F58775D}"/>
              </a:ext>
            </a:extLst>
          </p:cNvPr>
          <p:cNvSpPr txBox="1"/>
          <p:nvPr/>
        </p:nvSpPr>
        <p:spPr>
          <a:xfrm>
            <a:off x="460375" y="3093126"/>
            <a:ext cx="5366267" cy="2585323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ВАЖНО!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Предоставляется доказательство участия педагога не менее чем в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одном 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профессиональном конкурсном мероприятии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по профилю (области) деятельности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;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Документы, подтверждающие достижения,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ниже</a:t>
            </a: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требуемого 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уровня                                    не  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itchFamily="34" charset="0"/>
              </a:rPr>
              <a:t>засчитываются</a:t>
            </a:r>
            <a:endParaRPr lang="ru-RU" dirty="0" smtClean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645939" y="1395435"/>
            <a:ext cx="3216566" cy="684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2.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ДОСТИЖЕНИЯ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49926" y="1467073"/>
            <a:ext cx="5909961" cy="92333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Сертификаты, дипломы, грамоты, благодарственные письма, приказы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49925" y="2541608"/>
            <a:ext cx="5909962" cy="3139321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Профессиональные конкурсные мероприятия входят в перечень: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утвержденный уполномоченным органом в области образования;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утвержденный управлением образования области (городов республиканского значения, столицы);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утвержденным уполномоченным органом соответствующей отрасли</a:t>
            </a:r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, согласованного с уполномоченным органом в области образования  </a:t>
            </a:r>
            <a:endParaRPr lang="ru-RU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0375" y="5906041"/>
            <a:ext cx="11499512" cy="707886"/>
          </a:xfrm>
          <a:prstGeom prst="rect">
            <a:avLst/>
          </a:prstGeom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Прибавляется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1 балл, если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победитель. В итоге выставляется один общий балл в соответствии с уровнем представления доказательства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7457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7975" y="335730"/>
            <a:ext cx="10526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3.1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Учебно-методические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материалы/авторские программы, </a:t>
            </a: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рекомендованные </a:t>
            </a:r>
          </a:p>
        </p:txBody>
      </p:sp>
      <p:sp>
        <p:nvSpPr>
          <p:cNvPr id="18" name="Shape 10255"/>
          <p:cNvSpPr/>
          <p:nvPr/>
        </p:nvSpPr>
        <p:spPr>
          <a:xfrm>
            <a:off x="307975" y="18558"/>
            <a:ext cx="8176806" cy="376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3.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ОБОБЩЕНИЕ И ТРАНСЛЯЦИЯ ОПЫТА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052" y="6434483"/>
            <a:ext cx="11993895" cy="369332"/>
          </a:xfrm>
          <a:prstGeom prst="rect">
            <a:avLst/>
          </a:prstGeom>
          <a:ln w="127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За одну и ту же работу, представленную на разных уровнях, баллы не суммируются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696964"/>
              </p:ext>
            </p:extLst>
          </p:nvPr>
        </p:nvGraphicFramePr>
        <p:xfrm>
          <a:off x="99052" y="663975"/>
          <a:ext cx="11993896" cy="5730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239">
                  <a:extLst>
                    <a:ext uri="{9D8B030D-6E8A-4147-A177-3AD203B41FA5}">
                      <a16:colId xmlns:a16="http://schemas.microsoft.com/office/drawing/2014/main" xmlns="" val="3389201331"/>
                    </a:ext>
                  </a:extLst>
                </a:gridCol>
                <a:gridCol w="2268095">
                  <a:extLst>
                    <a:ext uri="{9D8B030D-6E8A-4147-A177-3AD203B41FA5}">
                      <a16:colId xmlns:a16="http://schemas.microsoft.com/office/drawing/2014/main" xmlns="" val="1924499467"/>
                    </a:ext>
                  </a:extLst>
                </a:gridCol>
                <a:gridCol w="4136065">
                  <a:extLst>
                    <a:ext uri="{9D8B030D-6E8A-4147-A177-3AD203B41FA5}">
                      <a16:colId xmlns:a16="http://schemas.microsoft.com/office/drawing/2014/main" xmlns="" val="1560152264"/>
                    </a:ext>
                  </a:extLst>
                </a:gridCol>
                <a:gridCol w="3193497">
                  <a:extLst>
                    <a:ext uri="{9D8B030D-6E8A-4147-A177-3AD203B41FA5}">
                      <a16:colId xmlns:a16="http://schemas.microsoft.com/office/drawing/2014/main" xmlns="" val="1141029321"/>
                    </a:ext>
                  </a:extLst>
                </a:gridCol>
              </a:tblGrid>
              <a:tr h="42057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Педагог-модератор</a:t>
                      </a:r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Педагог-эксперт</a:t>
                      </a:r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Педагог-исследователь</a:t>
                      </a:r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man Old Style" panose="02050604050505020204" pitchFamily="18" charset="0"/>
                        </a:rPr>
                        <a:t>Педагог-мастер</a:t>
                      </a:r>
                      <a:endParaRPr lang="ru-RU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6935314"/>
                  </a:ext>
                </a:extLst>
              </a:tr>
              <a:tr h="1387990">
                <a:tc>
                  <a:txBody>
                    <a:bodyPr/>
                    <a:lstStyle/>
                    <a:p>
                      <a:pPr indent="234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методическим </a:t>
                      </a:r>
                      <a:endParaRPr lang="ru-RU" sz="1600" dirty="0" smtClean="0">
                        <a:solidFill>
                          <a:srgbClr val="00206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34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советом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 образования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34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учебно-методическим советом отдела образования района/города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учебно-методическим советом при управлении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 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республиканским учебно-методическим советом при уполномоченном органе в области образования (НАО имени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И.Алтынсарина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республиканским учебно-методическим советом при уполномоченном органе в области образования соответствующей отрасли (РУМС при РУМЦ ДО/ РУМС при ННПЦ РСИО)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республиканским учебно-методическим советом при уполномоченном органе в области образования (НАО имени </a:t>
                      </a:r>
                      <a:r>
                        <a:rPr lang="ru-RU" sz="1600" kern="1200" dirty="0" err="1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И.Алтынсарина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республиканским учебно-методическим советом при уполномоченном органе в области образования соответствующей отрасли (РУМС при РУМЦ ДО/ РУМС при ННПЦ РСИО) </a:t>
                      </a:r>
                    </a:p>
                    <a:p>
                      <a:pPr indent="234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19347175"/>
                  </a:ext>
                </a:extLst>
              </a:tr>
              <a:tr h="1387990">
                <a:tc gridSpan="2">
                  <a:txBody>
                    <a:bodyPr/>
                    <a:lstStyle/>
                    <a:p>
                      <a:pPr marL="0" indent="23495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дидактические материалы (сборники заданий, разработки уроков, рабочие тетради, тренажеры) или учебные, методические пособия или методические рекомендации</a:t>
                      </a:r>
                      <a:endParaRPr lang="ru-RU" sz="1600" kern="1200" dirty="0">
                        <a:solidFill>
                          <a:srgbClr val="00206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учебные пособия, методические рекомендации или авторские программы</a:t>
                      </a:r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Bookman Old Style" panose="02050604050505020204" pitchFamily="18" charset="0"/>
                        </a:rPr>
                        <a:t>авторские программы</a:t>
                      </a:r>
                    </a:p>
                    <a:p>
                      <a:pPr algn="just"/>
                      <a:endParaRPr lang="ru-RU" sz="1600" dirty="0">
                        <a:solidFill>
                          <a:srgbClr val="002060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734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653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Казахстан, развевающийся флаг. Скачать иллюстраци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4" descr="Культура казахстана: стоковые картинки, бесплатные, роялти-фри фото  Культура казахстана |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utoShape 2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utoShape 4" descr="Файл:Логотип Нур Отан.png — Википед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AutoShape 2" descr="Логотип посвященный празднованию 180-летия Ибрая Алтынсарин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375" y="160337"/>
            <a:ext cx="3599037" cy="24815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973812" y="465137"/>
            <a:ext cx="6961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3.2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. Выступление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семинарах, конференциях, форумах, тренингах, мастер-классах, курсах повышения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квалификации 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и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др.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2DADA3D-5EC4-4A03-A7F2-4D7F6F58775D}"/>
              </a:ext>
            </a:extLst>
          </p:cNvPr>
          <p:cNvSpPr txBox="1"/>
          <p:nvPr/>
        </p:nvSpPr>
        <p:spPr>
          <a:xfrm>
            <a:off x="307975" y="2962218"/>
            <a:ext cx="5724000" cy="360098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kumimoji="0" lang="ru-RU" sz="1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man Old Style" panose="02050604050505020204" pitchFamily="18" charset="0"/>
                <a:cs typeface="Arial" pitchFamily="34" charset="0"/>
              </a:rPr>
              <a:t>ВАЖНО! 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Выступление 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на основе </a:t>
            </a:r>
            <a:r>
              <a:rPr lang="ru-RU" sz="19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исследовательской </a:t>
            </a:r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деятельности 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или  </a:t>
            </a:r>
            <a:r>
              <a:rPr lang="ru-RU" sz="19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учебно-методических </a:t>
            </a:r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материалах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, рекомендованных УМС соответствующего уровня;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Сертификаты участников, которые </a:t>
            </a:r>
            <a:r>
              <a:rPr lang="ru-RU" sz="19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не презентовали свой опыт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,</a:t>
            </a:r>
            <a:r>
              <a:rPr lang="ru-RU" sz="19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  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а являлись </a:t>
            </a:r>
            <a:r>
              <a:rPr lang="ru-RU" sz="1900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слушателями на </a:t>
            </a:r>
            <a:r>
              <a:rPr lang="ru-RU" sz="1900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семинарах, конференциях, форумах, тренингах, мастер-классах, курсах повышения квалификации и др., </a:t>
            </a:r>
            <a:r>
              <a:rPr lang="ru-RU" sz="1900" b="1" dirty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не </a:t>
            </a:r>
            <a:r>
              <a:rPr lang="ru-RU" sz="19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Arial" pitchFamily="34" charset="0"/>
              </a:rPr>
              <a:t>учитываются</a:t>
            </a:r>
            <a:endParaRPr lang="ru-RU" sz="1900" b="1" dirty="0">
              <a:solidFill>
                <a:srgbClr val="002060"/>
              </a:solidFill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18" name="Shape 10255"/>
          <p:cNvSpPr/>
          <p:nvPr/>
        </p:nvSpPr>
        <p:spPr>
          <a:xfrm>
            <a:off x="1413610" y="989346"/>
            <a:ext cx="3216566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Раздел 3.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ОБОБЩЕНИЕ </a:t>
            </a:r>
          </a:p>
          <a:p>
            <a:pPr lvl="0"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  <a:ea typeface="Tahoma" pitchFamily="34" charset="0"/>
                <a:cs typeface="Tahoma" pitchFamily="34" charset="0"/>
              </a:rPr>
              <a:t>И ТРАНСЛЯЦИЯ ОПЫТА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10900" y="3975223"/>
            <a:ext cx="5724000" cy="255454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Наличие доказательства</a:t>
            </a: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Выписка из приказа (копия приказа)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или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программа (копия программы);</a:t>
            </a:r>
          </a:p>
          <a:p>
            <a:pPr lvl="0" algn="just"/>
            <a:endParaRPr lang="ru-RU" sz="2000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342900" lvl="0" indent="-342900" algn="just">
              <a:buAutoNum type="arabicParenR"/>
            </a:pP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Ссылка на материалы мероприятия, размещенные в облачные хранилища </a:t>
            </a:r>
            <a:r>
              <a:rPr lang="ru-RU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или</a:t>
            </a:r>
            <a:r>
              <a:rPr lang="ru-RU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ссылка на публикацию на сайте организации образования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1269" y="1651463"/>
            <a:ext cx="2529149" cy="2406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2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11214</TotalTime>
  <Words>2780</Words>
  <Application>Microsoft Office PowerPoint</Application>
  <PresentationFormat>Широкоэкранный</PresentationFormat>
  <Paragraphs>370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맑은 고딕</vt:lpstr>
      <vt:lpstr>Arial</vt:lpstr>
      <vt:lpstr>Bookman Old Style</vt:lpstr>
      <vt:lpstr>Calibri</vt:lpstr>
      <vt:lpstr>Calibri Light</vt:lpstr>
      <vt:lpstr>Tahoma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Руководитель</dc:creator>
  <cp:lastModifiedBy>Пользователь</cp:lastModifiedBy>
  <cp:revision>899</cp:revision>
  <cp:lastPrinted>2025-02-24T08:15:12Z</cp:lastPrinted>
  <dcterms:created xsi:type="dcterms:W3CDTF">2021-08-10T06:13:16Z</dcterms:created>
  <dcterms:modified xsi:type="dcterms:W3CDTF">2025-02-24T08:21:02Z</dcterms:modified>
</cp:coreProperties>
</file>